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6" r:id="rId2"/>
    <p:sldId id="257" r:id="rId3"/>
    <p:sldId id="341" r:id="rId4"/>
    <p:sldId id="357" r:id="rId5"/>
    <p:sldId id="342" r:id="rId6"/>
    <p:sldId id="368" r:id="rId7"/>
    <p:sldId id="258" r:id="rId8"/>
    <p:sldId id="314" r:id="rId9"/>
    <p:sldId id="315" r:id="rId10"/>
    <p:sldId id="282" r:id="rId11"/>
    <p:sldId id="285" r:id="rId12"/>
    <p:sldId id="284" r:id="rId13"/>
    <p:sldId id="288" r:id="rId14"/>
    <p:sldId id="290" r:id="rId15"/>
    <p:sldId id="286" r:id="rId16"/>
    <p:sldId id="291" r:id="rId17"/>
    <p:sldId id="294" r:id="rId18"/>
    <p:sldId id="295" r:id="rId19"/>
    <p:sldId id="296" r:id="rId20"/>
    <p:sldId id="316" r:id="rId21"/>
    <p:sldId id="297" r:id="rId22"/>
    <p:sldId id="289" r:id="rId23"/>
    <p:sldId id="300" r:id="rId24"/>
    <p:sldId id="317" r:id="rId25"/>
    <p:sldId id="301" r:id="rId26"/>
    <p:sldId id="302" r:id="rId27"/>
    <p:sldId id="318" r:id="rId28"/>
    <p:sldId id="303" r:id="rId29"/>
    <p:sldId id="305" r:id="rId30"/>
    <p:sldId id="307" r:id="rId31"/>
    <p:sldId id="319" r:id="rId32"/>
    <p:sldId id="420" r:id="rId33"/>
    <p:sldId id="320" r:id="rId34"/>
    <p:sldId id="308" r:id="rId35"/>
    <p:sldId id="306" r:id="rId36"/>
    <p:sldId id="310" r:id="rId37"/>
    <p:sldId id="321" r:id="rId38"/>
    <p:sldId id="421" r:id="rId39"/>
    <p:sldId id="437" r:id="rId40"/>
    <p:sldId id="304" r:id="rId41"/>
    <p:sldId id="322" r:id="rId42"/>
    <p:sldId id="323" r:id="rId43"/>
    <p:sldId id="324" r:id="rId44"/>
    <p:sldId id="325" r:id="rId45"/>
    <p:sldId id="326" r:id="rId46"/>
    <p:sldId id="298" r:id="rId47"/>
    <p:sldId id="358" r:id="rId48"/>
    <p:sldId id="359" r:id="rId49"/>
    <p:sldId id="360" r:id="rId50"/>
    <p:sldId id="361" r:id="rId51"/>
    <p:sldId id="364" r:id="rId52"/>
    <p:sldId id="362" r:id="rId53"/>
    <p:sldId id="366" r:id="rId54"/>
    <p:sldId id="365" r:id="rId55"/>
    <p:sldId id="355" r:id="rId56"/>
    <p:sldId id="327" r:id="rId57"/>
    <p:sldId id="346" r:id="rId58"/>
    <p:sldId id="369" r:id="rId59"/>
    <p:sldId id="370" r:id="rId60"/>
    <p:sldId id="371" r:id="rId61"/>
    <p:sldId id="328" r:id="rId62"/>
    <p:sldId id="345" r:id="rId63"/>
    <p:sldId id="329" r:id="rId64"/>
    <p:sldId id="408" r:id="rId65"/>
    <p:sldId id="330" r:id="rId66"/>
    <p:sldId id="351" r:id="rId67"/>
    <p:sldId id="411" r:id="rId68"/>
    <p:sldId id="417" r:id="rId69"/>
    <p:sldId id="347" r:id="rId70"/>
    <p:sldId id="409" r:id="rId71"/>
    <p:sldId id="410" r:id="rId72"/>
    <p:sldId id="412" r:id="rId73"/>
    <p:sldId id="422" r:id="rId74"/>
    <p:sldId id="413" r:id="rId75"/>
    <p:sldId id="414" r:id="rId76"/>
    <p:sldId id="415" r:id="rId77"/>
    <p:sldId id="423" r:id="rId78"/>
    <p:sldId id="416" r:id="rId79"/>
    <p:sldId id="333" r:id="rId80"/>
    <p:sldId id="436" r:id="rId81"/>
    <p:sldId id="349" r:id="rId82"/>
    <p:sldId id="334" r:id="rId83"/>
    <p:sldId id="350" r:id="rId84"/>
    <p:sldId id="292" r:id="rId85"/>
    <p:sldId id="335" r:id="rId86"/>
    <p:sldId id="418" r:id="rId87"/>
    <p:sldId id="424" r:id="rId88"/>
    <p:sldId id="425" r:id="rId89"/>
    <p:sldId id="426" r:id="rId90"/>
    <p:sldId id="427" r:id="rId91"/>
    <p:sldId id="428" r:id="rId92"/>
    <p:sldId id="429" r:id="rId93"/>
    <p:sldId id="293" r:id="rId94"/>
    <p:sldId id="419" r:id="rId95"/>
    <p:sldId id="339" r:id="rId96"/>
    <p:sldId id="430" r:id="rId97"/>
    <p:sldId id="337" r:id="rId98"/>
    <p:sldId id="372" r:id="rId99"/>
    <p:sldId id="373" r:id="rId100"/>
    <p:sldId id="374" r:id="rId101"/>
    <p:sldId id="375" r:id="rId102"/>
    <p:sldId id="376" r:id="rId103"/>
    <p:sldId id="377" r:id="rId104"/>
    <p:sldId id="431" r:id="rId105"/>
    <p:sldId id="378" r:id="rId106"/>
    <p:sldId id="313" r:id="rId107"/>
    <p:sldId id="379" r:id="rId108"/>
    <p:sldId id="382" r:id="rId109"/>
    <p:sldId id="383" r:id="rId110"/>
    <p:sldId id="380" r:id="rId111"/>
    <p:sldId id="381" r:id="rId112"/>
    <p:sldId id="433" r:id="rId113"/>
    <p:sldId id="434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432" r:id="rId123"/>
    <p:sldId id="392" r:id="rId124"/>
    <p:sldId id="395" r:id="rId125"/>
    <p:sldId id="396" r:id="rId126"/>
    <p:sldId id="401" r:id="rId127"/>
    <p:sldId id="397" r:id="rId128"/>
    <p:sldId id="399" r:id="rId129"/>
    <p:sldId id="398" r:id="rId130"/>
    <p:sldId id="400" r:id="rId131"/>
    <p:sldId id="435" r:id="rId132"/>
    <p:sldId id="402" r:id="rId133"/>
    <p:sldId id="403" r:id="rId134"/>
    <p:sldId id="404" r:id="rId135"/>
    <p:sldId id="405" r:id="rId136"/>
    <p:sldId id="407" r:id="rId137"/>
    <p:sldId id="406" r:id="rId1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48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4D32F-29C9-4465-9DB4-808D86819628}" type="datetimeFigureOut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78906-7F98-4520-8396-0FDC0087E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8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AC-847C-4886-9000-4412C4D4F006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DA0D-0028-4179-BE4B-AEA7B71B72D9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918A-91BA-4CD0-A9EB-D58898AC8922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1F6E-53E2-4B9F-AF87-A8A8E0D070B9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90E6-525A-437D-B230-04F0468BD2C4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DC32-2CB4-475D-93A4-EFE7CAE4E3A7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38FF-B505-44C4-83F5-E486868B0F9A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1FBA-E286-4BA6-820E-DC48B909C345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CC33-41D4-4AC4-8716-FB7FAB6CEF48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FA8D-1314-4781-818C-FB63B7438E65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8734-DE61-49BB-91E4-E57DC8EE35A8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F0717-08A5-4809-AD26-DAFCDA417D29}" type="datetime1">
              <a:rPr lang="zh-TW" altLang="en-US" smtClean="0"/>
              <a:t>2020/4/21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.windsortaiwan.com/" TargetMode="External"/><Relationship Id="rId2" Type="http://schemas.openxmlformats.org/officeDocument/2006/relationships/hyperlink" Target="http://doremi-nut.com/index.php?lang=t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kyhotel.com/" TargetMode="External"/><Relationship Id="rId4" Type="http://schemas.openxmlformats.org/officeDocument/2006/relationships/hyperlink" Target="http://www.gvrb.com.tw/bathrooms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hatismyscreenresolution.net/multi-screen-tes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aneden.github.io/animate.cs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Responsive Web </a:t>
            </a:r>
            <a:r>
              <a:rPr lang="en-US" altLang="zh-TW" dirty="0" smtClean="0"/>
              <a:t>Design(RWD)</a:t>
            </a:r>
            <a:br>
              <a:rPr lang="en-US" altLang="zh-TW" dirty="0" smtClean="0"/>
            </a:br>
            <a:r>
              <a:rPr lang="zh-TW" altLang="en-US" dirty="0" smtClean="0"/>
              <a:t>響應</a:t>
            </a:r>
            <a:r>
              <a:rPr lang="zh-TW" altLang="en-US" dirty="0"/>
              <a:t>式網頁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RWD</a:t>
            </a:r>
            <a:r>
              <a:rPr lang="zh-TW" altLang="en-US" smtClean="0"/>
              <a:t>範例網站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http://</a:t>
            </a:r>
            <a:r>
              <a:rPr lang="en-US" altLang="zh-TW" smtClean="0">
                <a:hlinkClick r:id="rId2"/>
              </a:rPr>
              <a:t>doremi-nut.com/index.php?lang=tw</a:t>
            </a:r>
            <a:endParaRPr lang="en-US" altLang="zh-TW" smtClean="0"/>
          </a:p>
          <a:p>
            <a:r>
              <a:rPr lang="en-US" altLang="zh-TW">
                <a:hlinkClick r:id="rId3"/>
              </a:rPr>
              <a:t>http://m.windsortaiwan.com</a:t>
            </a:r>
            <a:r>
              <a:rPr lang="en-US" altLang="zh-TW" smtClean="0">
                <a:hlinkClick r:id="rId3"/>
              </a:rPr>
              <a:t>/</a:t>
            </a:r>
            <a:endParaRPr lang="en-US" altLang="zh-TW" smtClean="0"/>
          </a:p>
          <a:p>
            <a:r>
              <a:rPr lang="en-US" altLang="zh-TW">
                <a:hlinkClick r:id="rId4"/>
              </a:rPr>
              <a:t>http://</a:t>
            </a:r>
            <a:r>
              <a:rPr lang="en-US" altLang="zh-TW" smtClean="0">
                <a:hlinkClick r:id="rId4"/>
              </a:rPr>
              <a:t>www.gvrb.com.tw/bathrooms</a:t>
            </a:r>
            <a:endParaRPr lang="en-US" altLang="zh-TW" smtClean="0"/>
          </a:p>
          <a:p>
            <a:r>
              <a:rPr lang="en-US" altLang="zh-TW">
                <a:hlinkClick r:id="rId5"/>
              </a:rPr>
              <a:t>http://www.inskyhotel.com</a:t>
            </a:r>
            <a:r>
              <a:rPr lang="en-US" altLang="zh-TW" smtClean="0">
                <a:hlinkClick r:id="rId5"/>
              </a:rPr>
              <a:t>/</a:t>
            </a:r>
            <a:endParaRPr lang="en-US" altLang="zh-TW" smtClean="0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8613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Headfile.php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4" y="1340768"/>
            <a:ext cx="8817554" cy="410445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379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Navbar.php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5" y="1600200"/>
            <a:ext cx="8178309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2130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jsfile.php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0808"/>
            <a:ext cx="9145016" cy="11118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479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Footer.php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29600" cy="18337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913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分割並組合個模組檔案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</a:t>
            </a:r>
            <a:r>
              <a:rPr lang="en-US" altLang="zh-TW" dirty="0" err="1" smtClean="0"/>
              <a:t>main.php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轉存</a:t>
            </a:r>
            <a:r>
              <a:rPr lang="en-US" altLang="zh-TW" dirty="0" err="1" smtClean="0"/>
              <a:t>mainOLD.php</a:t>
            </a:r>
            <a:endParaRPr lang="en-US" altLang="zh-TW" dirty="0" smtClean="0"/>
          </a:p>
          <a:p>
            <a:r>
              <a:rPr lang="zh-TW" altLang="en-US" dirty="0" smtClean="0"/>
              <a:t>原</a:t>
            </a:r>
            <a:r>
              <a:rPr lang="en-US" altLang="zh-TW" dirty="0" err="1" smtClean="0"/>
              <a:t>main.php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內容用</a:t>
            </a:r>
            <a:r>
              <a:rPr lang="en-US" altLang="zh-TW" dirty="0" err="1" smtClean="0"/>
              <a:t>require_one</a:t>
            </a:r>
            <a:r>
              <a:rPr lang="zh-TW" altLang="en-US" dirty="0" smtClean="0"/>
              <a:t>組合成新的</a:t>
            </a:r>
            <a:r>
              <a:rPr lang="en-US" altLang="zh-TW" dirty="0" err="1" smtClean="0"/>
              <a:t>main.php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r>
              <a:rPr lang="zh-TW" altLang="en-US" dirty="0" smtClean="0"/>
              <a:t>新的</a:t>
            </a:r>
            <a:r>
              <a:rPr lang="en-US" altLang="zh-TW" dirty="0" err="1" smtClean="0"/>
              <a:t>main.php</a:t>
            </a:r>
            <a:r>
              <a:rPr lang="zh-TW" altLang="en-US" dirty="0" smtClean="0"/>
              <a:t>轉存成</a:t>
            </a:r>
            <a:r>
              <a:rPr lang="en-US" altLang="zh-TW" dirty="0" err="1" smtClean="0"/>
              <a:t>templates.php</a:t>
            </a:r>
            <a:r>
              <a:rPr lang="zh-TW" altLang="en-US" dirty="0" smtClean="0"/>
              <a:t>，並刪除</a:t>
            </a:r>
            <a:r>
              <a:rPr lang="en-US" altLang="zh-TW" dirty="0" smtClean="0"/>
              <a:t>content</a:t>
            </a:r>
            <a:r>
              <a:rPr lang="zh-TW" altLang="en-US" dirty="0" smtClean="0"/>
              <a:t>內容，成為母版檔。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25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352" y="-315416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移除</a:t>
            </a:r>
            <a:r>
              <a:rPr lang="en-US" altLang="zh-TW" dirty="0"/>
              <a:t>content</a:t>
            </a:r>
            <a:r>
              <a:rPr lang="zh-TW" altLang="en-US" dirty="0"/>
              <a:t>內容，成為正式版面母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8856261" cy="6237312"/>
          </a:xfrm>
        </p:spPr>
      </p:pic>
    </p:spTree>
    <p:extLst>
      <p:ext uri="{BB962C8B-B14F-4D97-AF65-F5344CB8AC3E}">
        <p14:creationId xmlns:p14="http://schemas.microsoft.com/office/powerpoint/2010/main" val="3380032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整合練習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在網路上自行尋找一個主題，利用所教的功能，自行建立一個不同主題的</a:t>
            </a:r>
            <a:r>
              <a:rPr lang="zh-TW" altLang="en-US" dirty="0" smtClean="0"/>
              <a:t>網頁，依所教的方式，設計出一個全新的版面。</a:t>
            </a:r>
            <a:endParaRPr lang="en-US" altLang="zh-TW" dirty="0" smtClean="0"/>
          </a:p>
          <a:p>
            <a:r>
              <a:rPr lang="zh-TW" altLang="en-US" dirty="0" smtClean="0"/>
              <a:t>主題：自訂</a:t>
            </a:r>
            <a:endParaRPr lang="en-US" altLang="zh-TW" dirty="0" smtClean="0"/>
          </a:p>
          <a:p>
            <a:r>
              <a:rPr lang="zh-TW" altLang="en-US" dirty="0" smtClean="0"/>
              <a:t>版面：自訂</a:t>
            </a:r>
            <a:endParaRPr lang="en-US" altLang="zh-TW" dirty="0" smtClean="0"/>
          </a:p>
          <a:p>
            <a:r>
              <a:rPr lang="zh-TW" altLang="en-US" dirty="0"/>
              <a:t>導覽</a:t>
            </a:r>
            <a:r>
              <a:rPr lang="zh-TW" altLang="en-US" dirty="0" smtClean="0"/>
              <a:t>列功能：自訂</a:t>
            </a:r>
            <a:endParaRPr lang="en-US" altLang="zh-TW" dirty="0" smtClean="0"/>
          </a:p>
          <a:p>
            <a:r>
              <a:rPr lang="zh-TW" altLang="en-US" dirty="0" smtClean="0"/>
              <a:t>產品內容：自訂</a:t>
            </a:r>
            <a:endParaRPr lang="en-US" altLang="zh-TW" dirty="0" smtClean="0"/>
          </a:p>
          <a:p>
            <a:r>
              <a:rPr lang="zh-TW" altLang="en-US" dirty="0" smtClean="0"/>
              <a:t>並且製作成為</a:t>
            </a:r>
            <a:r>
              <a:rPr lang="zh-TW" altLang="en-US" dirty="0"/>
              <a:t>正式版面母檔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7829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建立會員註冊頁面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24824"/>
            <a:ext cx="5602182" cy="63331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311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84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匯入資料庫表格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建立資料庫：</a:t>
            </a:r>
            <a:r>
              <a:rPr lang="en-US" altLang="zh-TW" dirty="0" err="1" smtClean="0"/>
              <a:t>lincandb</a:t>
            </a:r>
            <a:endParaRPr lang="en-US" altLang="zh-TW" dirty="0" smtClean="0"/>
          </a:p>
          <a:p>
            <a:r>
              <a:rPr lang="zh-TW" altLang="en-US" dirty="0" smtClean="0"/>
              <a:t>匯入資料表：</a:t>
            </a:r>
            <a:r>
              <a:rPr lang="en-US" altLang="zh-TW" dirty="0" err="1" smtClean="0"/>
              <a:t>lincandb.sql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52936"/>
            <a:ext cx="42481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13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建立會員資料表：</a:t>
            </a:r>
            <a:r>
              <a:rPr lang="en-US" altLang="zh-TW" dirty="0" smtClean="0"/>
              <a:t>member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8229600" cy="281613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4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RWD</a:t>
            </a:r>
            <a:r>
              <a:rPr lang="zh-TW" altLang="zh-TW" smtClean="0"/>
              <a:t>多</a:t>
            </a:r>
            <a:r>
              <a:rPr lang="zh-TW" altLang="en-US" smtClean="0"/>
              <a:t>種設</a:t>
            </a:r>
            <a:r>
              <a:rPr lang="zh-TW" altLang="en-US"/>
              <a:t>備</a:t>
            </a:r>
            <a:r>
              <a:rPr lang="zh-TW" altLang="zh-TW" smtClean="0"/>
              <a:t>螢幕</a:t>
            </a:r>
            <a:r>
              <a:rPr lang="zh-TW" altLang="en-US" smtClean="0"/>
              <a:t>解析度</a:t>
            </a:r>
            <a:r>
              <a:rPr lang="zh-TW" altLang="zh-TW" smtClean="0"/>
              <a:t>測試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/>
              <a:t>多螢幕</a:t>
            </a:r>
            <a:r>
              <a:rPr lang="zh-TW" altLang="zh-TW" smtClean="0"/>
              <a:t>測試</a:t>
            </a:r>
            <a:r>
              <a:rPr lang="zh-TW" altLang="en-US" smtClean="0"/>
              <a:t>網站</a:t>
            </a:r>
            <a:endParaRPr lang="zh-TW" altLang="zh-TW"/>
          </a:p>
          <a:p>
            <a:r>
              <a:rPr lang="en-US" altLang="zh-TW"/>
              <a:t>Multi Screen Test</a:t>
            </a:r>
            <a:endParaRPr lang="zh-TW" altLang="zh-TW"/>
          </a:p>
          <a:p>
            <a:r>
              <a:rPr lang="zh-TW" altLang="zh-TW"/>
              <a:t>網站名稱：</a:t>
            </a:r>
            <a:r>
              <a:rPr lang="en-US" altLang="zh-TW"/>
              <a:t>Multi Screen Test</a:t>
            </a:r>
            <a:br>
              <a:rPr lang="en-US" altLang="zh-TW"/>
            </a:br>
            <a:r>
              <a:rPr lang="zh-TW" altLang="zh-TW"/>
              <a:t>網站鏈結</a:t>
            </a:r>
            <a:r>
              <a:rPr lang="zh-TW" altLang="zh-TW" smtClean="0"/>
              <a:t>：</a:t>
            </a:r>
            <a:r>
              <a:rPr lang="en-US" altLang="zh-TW" u="sng">
                <a:hlinkClick r:id="rId2"/>
              </a:rPr>
              <a:t>http://</a:t>
            </a:r>
            <a:r>
              <a:rPr lang="en-US" altLang="zh-TW" u="sng" smtClean="0">
                <a:hlinkClick r:id="rId2"/>
              </a:rPr>
              <a:t>whatismyscreenresolution.net/multi-screen-test</a:t>
            </a:r>
            <a:endParaRPr lang="en-US" altLang="zh-TW" u="sng" smtClean="0"/>
          </a:p>
          <a:p>
            <a:r>
              <a:rPr lang="en-US" altLang="zh-TW" smtClean="0"/>
              <a:t>Google Chrome</a:t>
            </a:r>
            <a:r>
              <a:rPr lang="zh-TW" altLang="en-US" smtClean="0"/>
              <a:t>提供內建功能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698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各輸入欄位建立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1" y="1268760"/>
            <a:ext cx="9066418" cy="51845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4697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各輸入欄位建立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36712"/>
            <a:ext cx="9212098" cy="5904656"/>
          </a:xfrm>
        </p:spPr>
      </p:pic>
    </p:spTree>
    <p:extLst>
      <p:ext uri="{BB962C8B-B14F-4D97-AF65-F5344CB8AC3E}">
        <p14:creationId xmlns:p14="http://schemas.microsoft.com/office/powerpoint/2010/main" val="163600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建立日期選擇</a:t>
            </a:r>
            <a:r>
              <a:rPr lang="en-US" altLang="zh-TW" dirty="0" err="1" smtClean="0"/>
              <a:t>javascript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8206"/>
            <a:ext cx="9144000" cy="2359026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6" y="1484784"/>
            <a:ext cx="8670964" cy="1512168"/>
          </a:xfrm>
        </p:spPr>
      </p:pic>
    </p:spTree>
    <p:extLst>
      <p:ext uri="{BB962C8B-B14F-4D97-AF65-F5344CB8AC3E}">
        <p14:creationId xmlns:p14="http://schemas.microsoft.com/office/powerpoint/2010/main" val="3187456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測試日期</a:t>
            </a:r>
            <a:r>
              <a:rPr lang="zh-TW" altLang="en-US" dirty="0"/>
              <a:t>選擇</a:t>
            </a:r>
            <a:r>
              <a:rPr lang="en-US" altLang="zh-TW" dirty="0" err="1"/>
              <a:t>javascript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553325" cy="24288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19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Connection\</a:t>
            </a:r>
            <a:r>
              <a:rPr lang="en-US" altLang="zh-TW" dirty="0" err="1" smtClean="0"/>
              <a:t>dbset.php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//</a:t>
            </a:r>
            <a:r>
              <a:rPr lang="zh-TW" altLang="en-US" dirty="0"/>
              <a:t>新版</a:t>
            </a:r>
            <a:r>
              <a:rPr lang="en-US" altLang="zh-TW" dirty="0" err="1"/>
              <a:t>sql</a:t>
            </a:r>
            <a:r>
              <a:rPr lang="zh-TW" altLang="en-US" dirty="0"/>
              <a:t>連線指令</a:t>
            </a:r>
          </a:p>
          <a:p>
            <a:r>
              <a:rPr lang="en-US" altLang="zh-TW" dirty="0"/>
              <a:t>$host = "</a:t>
            </a:r>
            <a:r>
              <a:rPr lang="en-US" altLang="zh-TW" dirty="0" err="1"/>
              <a:t>localhost</a:t>
            </a:r>
            <a:r>
              <a:rPr lang="en-US" altLang="zh-TW" dirty="0"/>
              <a:t>";</a:t>
            </a:r>
          </a:p>
          <a:p>
            <a:r>
              <a:rPr lang="en-US" altLang="zh-TW" dirty="0"/>
              <a:t>$user = "sales";</a:t>
            </a:r>
          </a:p>
          <a:p>
            <a:r>
              <a:rPr lang="en-US" altLang="zh-TW" dirty="0"/>
              <a:t>$password = "123456";</a:t>
            </a:r>
          </a:p>
          <a:p>
            <a:r>
              <a:rPr lang="en-US" altLang="zh-TW" dirty="0"/>
              <a:t>$database = "</a:t>
            </a:r>
            <a:r>
              <a:rPr lang="en-US" altLang="zh-TW" dirty="0" err="1"/>
              <a:t>lincandb</a:t>
            </a:r>
            <a:r>
              <a:rPr lang="en-US" altLang="zh-TW" dirty="0"/>
              <a:t>";</a:t>
            </a:r>
          </a:p>
          <a:p>
            <a:r>
              <a:rPr lang="en-US" altLang="zh-TW" dirty="0"/>
              <a:t>$link = </a:t>
            </a:r>
            <a:r>
              <a:rPr lang="en-US" altLang="zh-TW" dirty="0" err="1"/>
              <a:t>mysqli_connect</a:t>
            </a:r>
            <a:r>
              <a:rPr lang="en-US" altLang="zh-TW" dirty="0"/>
              <a:t>($host, $user, $</a:t>
            </a:r>
            <a:r>
              <a:rPr lang="en-US" altLang="zh-TW" dirty="0" err="1"/>
              <a:t>password,$database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if($link&lt;&gt;false){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mysqli_query</a:t>
            </a:r>
            <a:r>
              <a:rPr lang="en-US" altLang="zh-TW" dirty="0"/>
              <a:t>($</a:t>
            </a:r>
            <a:r>
              <a:rPr lang="en-US" altLang="zh-TW" dirty="0" err="1"/>
              <a:t>link,"SET</a:t>
            </a:r>
            <a:r>
              <a:rPr lang="en-US" altLang="zh-TW" dirty="0"/>
              <a:t> CHARACTER SET UTF8");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 smtClean="0"/>
              <a:t>?&gt;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9573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建立郵遞區號</a:t>
            </a:r>
            <a:r>
              <a:rPr lang="en-US" altLang="zh-TW" dirty="0" err="1" smtClean="0"/>
              <a:t>php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805979" cy="2880320"/>
          </a:xfrm>
        </p:spPr>
      </p:pic>
    </p:spTree>
    <p:extLst>
      <p:ext uri="{BB962C8B-B14F-4D97-AF65-F5344CB8AC3E}">
        <p14:creationId xmlns:p14="http://schemas.microsoft.com/office/powerpoint/2010/main" val="23325509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802844" cy="511256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298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9512" y="21568"/>
            <a:ext cx="8892480" cy="66941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'#myCity'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change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function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(){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     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var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CNo=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'#myCity'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val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ajax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url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'Town_ajax.php'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type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'post'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dataType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'json'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data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{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CNo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:CNo}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success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function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da ) 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if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da.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c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==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true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 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'#myTown'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html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(da.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m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'#myZip'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val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""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//</a:t>
            </a:r>
            <a:r>
              <a:rPr kumimoji="1" lang="zh-TW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避免重新選擇縣市後郵遞區號還存在，所以在重新選擇縣市後郵遞區號欄位清空</a:t>
            </a:r>
            <a:br>
              <a:rPr kumimoji="1" lang="zh-TW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else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{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alert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"Database reponse error</a:t>
            </a:r>
            <a:r>
              <a:rPr kumimoji="1" 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：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+ da.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m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}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error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function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(da) {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alert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"ajax request error"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 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endParaRPr kumimoji="1" lang="en-US" altLang="zh-TW" sz="13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細明體" pitchFamily="49" charset="-120"/>
              <a:ea typeface="細明體" pitchFamily="49" charset="-120"/>
              <a:cs typeface="新細明體" pitchFamily="18" charset="-12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'#myTown'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change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function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(){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     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var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TNo=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'#myTown'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val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ajax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url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'Zip_ajax01.php'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type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'get'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dataType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'json'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data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{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TNo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:TNo}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success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function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data ) 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if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data.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c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==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true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 {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'#myZip'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val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(data.Post)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$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'#zipcode'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html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(data.Post+data.Cityname+data.Name)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else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{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alert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"Database reponse error</a:t>
            </a:r>
            <a:r>
              <a:rPr kumimoji="1" 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：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+ da.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m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}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,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error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: </a:t>
            </a:r>
            <a:r>
              <a:rPr kumimoji="1" lang="zh-TW" altLang="zh-TW" sz="13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function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(data) {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alert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(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"ajax request error"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 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b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</a:b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           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})</a:t>
            </a:r>
            <a:r>
              <a:rPr kumimoji="1" lang="zh-TW" altLang="zh-TW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;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81163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kumimoji="1" lang="zh-TW" altLang="zh-TW" dirty="0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'Town_ajax</a:t>
            </a:r>
            <a:r>
              <a:rPr kumimoji="1" lang="zh-TW" altLang="zh-TW" dirty="0" smtClean="0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.php'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TW" b="1" dirty="0">
                <a:solidFill>
                  <a:srgbClr val="CC7832"/>
                </a:solidFill>
              </a:rPr>
              <a:t>&lt;?</a:t>
            </a:r>
            <a:r>
              <a:rPr lang="en-US" altLang="zh-TW" b="1" dirty="0" err="1">
                <a:solidFill>
                  <a:srgbClr val="CC7832"/>
                </a:solidFill>
              </a:rPr>
              <a:t>php</a:t>
            </a:r>
            <a:r>
              <a:rPr lang="en-US" altLang="zh-TW" b="1" dirty="0">
                <a:solidFill>
                  <a:srgbClr val="CC7832"/>
                </a:solidFill>
              </a:rPr>
              <a:t/>
            </a:r>
            <a:br>
              <a:rPr lang="en-US" altLang="zh-TW" b="1" dirty="0">
                <a:solidFill>
                  <a:srgbClr val="CC7832"/>
                </a:solidFill>
              </a:rPr>
            </a:br>
            <a:r>
              <a:rPr lang="en-US" altLang="zh-TW" dirty="0"/>
              <a:t>header(</a:t>
            </a:r>
            <a:r>
              <a:rPr lang="en-US" altLang="zh-TW" dirty="0">
                <a:solidFill>
                  <a:srgbClr val="6A8759"/>
                </a:solidFill>
              </a:rPr>
              <a:t>'Access-Control-Allow-Origin:*'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header(</a:t>
            </a:r>
            <a:r>
              <a:rPr lang="en-US" altLang="zh-TW" dirty="0">
                <a:solidFill>
                  <a:srgbClr val="6A8759"/>
                </a:solidFill>
              </a:rPr>
              <a:t>'Content-Type: application/</a:t>
            </a:r>
            <a:r>
              <a:rPr lang="en-US" altLang="zh-TW" dirty="0" err="1">
                <a:solidFill>
                  <a:srgbClr val="6A8759"/>
                </a:solidFill>
              </a:rPr>
              <a:t>json;charset</a:t>
            </a:r>
            <a:r>
              <a:rPr lang="en-US" altLang="zh-TW" dirty="0">
                <a:solidFill>
                  <a:srgbClr val="6A8759"/>
                </a:solidFill>
              </a:rPr>
              <a:t>=utf-8'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 </a:t>
            </a:r>
            <a:r>
              <a:rPr lang="en-US" altLang="zh-TW" dirty="0">
                <a:solidFill>
                  <a:srgbClr val="808080"/>
                </a:solidFill>
              </a:rPr>
              <a:t>//return </a:t>
            </a:r>
            <a:r>
              <a:rPr lang="en-US" altLang="zh-TW" dirty="0" err="1">
                <a:solidFill>
                  <a:srgbClr val="808080"/>
                </a:solidFill>
              </a:rPr>
              <a:t>json</a:t>
            </a:r>
            <a:r>
              <a:rPr lang="en-US" altLang="zh-TW" dirty="0">
                <a:solidFill>
                  <a:srgbClr val="808080"/>
                </a:solidFill>
              </a:rPr>
              <a:t> string</a:t>
            </a:r>
            <a:br>
              <a:rPr lang="en-US" altLang="zh-TW" dirty="0">
                <a:solidFill>
                  <a:srgbClr val="808080"/>
                </a:solidFill>
              </a:rPr>
            </a:br>
            <a:r>
              <a:rPr lang="en-US" altLang="zh-TW" dirty="0">
                <a:solidFill>
                  <a:srgbClr val="808080"/>
                </a:solidFill>
              </a:rPr>
              <a:t/>
            </a:r>
            <a:br>
              <a:rPr lang="en-US" altLang="zh-TW" dirty="0">
                <a:solidFill>
                  <a:srgbClr val="808080"/>
                </a:solidFill>
              </a:rPr>
            </a:br>
            <a:r>
              <a:rPr lang="en-US" altLang="zh-TW" b="1" dirty="0" err="1">
                <a:solidFill>
                  <a:srgbClr val="CC7832"/>
                </a:solidFill>
              </a:rPr>
              <a:t>include_once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"Connection/</a:t>
            </a:r>
            <a:r>
              <a:rPr lang="en-US" altLang="zh-TW" dirty="0" err="1">
                <a:solidFill>
                  <a:srgbClr val="6A8759"/>
                </a:solidFill>
              </a:rPr>
              <a:t>dbset.php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 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$Town 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6A8759"/>
                </a:solidFill>
              </a:rPr>
              <a:t>"select </a:t>
            </a:r>
            <a:r>
              <a:rPr lang="en-US" altLang="zh-TW" dirty="0">
                <a:solidFill>
                  <a:srgbClr val="FFC66D"/>
                </a:solidFill>
              </a:rPr>
              <a:t>*</a:t>
            </a:r>
            <a:r>
              <a:rPr lang="en-US" altLang="zh-TW" dirty="0">
                <a:solidFill>
                  <a:srgbClr val="6A8759"/>
                </a:solidFill>
              </a:rPr>
              <a:t> from Town where </a:t>
            </a:r>
            <a:r>
              <a:rPr lang="en-US" altLang="zh-TW" dirty="0" err="1">
                <a:solidFill>
                  <a:srgbClr val="6A8759"/>
                </a:solidFill>
              </a:rPr>
              <a:t>CNo</a:t>
            </a:r>
            <a:r>
              <a:rPr lang="en-US" altLang="zh-TW" dirty="0">
                <a:solidFill>
                  <a:srgbClr val="6A8759"/>
                </a:solidFill>
              </a:rPr>
              <a:t>='" 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9876AA"/>
                </a:solidFill>
              </a:rPr>
              <a:t>$_POST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CNo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] . </a:t>
            </a:r>
            <a:r>
              <a:rPr lang="en-US" altLang="zh-TW" dirty="0">
                <a:solidFill>
                  <a:srgbClr val="6A8759"/>
                </a:solidFill>
              </a:rPr>
              <a:t>"'"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Town_rs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mysqli_query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link</a:t>
            </a:r>
            <a:r>
              <a:rPr lang="en-US" altLang="zh-TW" dirty="0" err="1">
                <a:solidFill>
                  <a:srgbClr val="CC7832"/>
                </a:solidFill>
              </a:rPr>
              <a:t>,</a:t>
            </a:r>
            <a:r>
              <a:rPr lang="en-US" altLang="zh-TW" dirty="0" err="1">
                <a:solidFill>
                  <a:srgbClr val="9876AA"/>
                </a:solidFill>
              </a:rPr>
              <a:t>$Town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Town_num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mysqli_num_rows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Town_rs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htmlstring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6A8759"/>
                </a:solidFill>
              </a:rPr>
              <a:t>"&lt;option value=''&gt;</a:t>
            </a:r>
            <a:r>
              <a:rPr lang="zh-TW" altLang="en-US" dirty="0">
                <a:solidFill>
                  <a:srgbClr val="6A8759"/>
                </a:solidFill>
              </a:rPr>
              <a:t>選擇鄉鎮</a:t>
            </a:r>
            <a:r>
              <a:rPr lang="en-US" altLang="zh-TW" dirty="0">
                <a:solidFill>
                  <a:srgbClr val="6A8759"/>
                </a:solidFill>
              </a:rPr>
              <a:t>&lt;/option&gt;"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if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Town_num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&gt; </a:t>
            </a:r>
            <a:r>
              <a:rPr lang="en-US" altLang="zh-TW" dirty="0">
                <a:solidFill>
                  <a:srgbClr val="6897BB"/>
                </a:solidFill>
              </a:rPr>
              <a:t>0</a:t>
            </a:r>
            <a:r>
              <a:rPr lang="en-US" altLang="zh-TW" dirty="0"/>
              <a:t>) {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b="1" dirty="0">
                <a:solidFill>
                  <a:srgbClr val="CC7832"/>
                </a:solidFill>
              </a:rPr>
              <a:t>while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mysqli_fetch_array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Town_rs</a:t>
            </a:r>
            <a:r>
              <a:rPr lang="en-US" altLang="zh-TW" dirty="0"/>
              <a:t>)) {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htmlstring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htmlstring</a:t>
            </a:r>
            <a:r>
              <a:rPr lang="en-US" altLang="zh-TW" dirty="0"/>
              <a:t>.</a:t>
            </a:r>
            <a:r>
              <a:rPr lang="en-US" altLang="zh-TW" dirty="0">
                <a:solidFill>
                  <a:srgbClr val="6A8759"/>
                </a:solidFill>
              </a:rPr>
              <a:t>"&lt;option value='" 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AutoNo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] . </a:t>
            </a:r>
            <a:r>
              <a:rPr lang="en-US" altLang="zh-TW" dirty="0">
                <a:solidFill>
                  <a:srgbClr val="6A8759"/>
                </a:solidFill>
              </a:rPr>
              <a:t>"'&gt;" 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"Name"</a:t>
            </a:r>
            <a:r>
              <a:rPr lang="en-US" altLang="zh-TW" dirty="0"/>
              <a:t>] . </a:t>
            </a:r>
            <a:r>
              <a:rPr lang="en-US" altLang="zh-TW" dirty="0">
                <a:solidFill>
                  <a:srgbClr val="6A8759"/>
                </a:solidFill>
              </a:rPr>
              <a:t>"&lt;/option&gt;"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</a:t>
            </a:r>
            <a:r>
              <a:rPr lang="en-US" altLang="zh-TW" dirty="0"/>
              <a:t>}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retcode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CC7832"/>
                </a:solidFill>
              </a:rPr>
              <a:t>array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"c"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6A8759"/>
                </a:solidFill>
              </a:rPr>
              <a:t>"1"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"m"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htmlstring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</a:t>
            </a:r>
            <a:r>
              <a:rPr lang="en-US" altLang="zh-TW" b="1" dirty="0">
                <a:solidFill>
                  <a:srgbClr val="CC7832"/>
                </a:solidFill>
              </a:rPr>
              <a:t>else </a:t>
            </a:r>
            <a:r>
              <a:rPr lang="en-US" altLang="zh-TW" dirty="0"/>
              <a:t>{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retcode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CC7832"/>
                </a:solidFill>
              </a:rPr>
              <a:t>array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"c"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6A8759"/>
                </a:solidFill>
              </a:rPr>
              <a:t>"0"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"m"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找不到相關資料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</a:t>
            </a:r>
            <a:br>
              <a:rPr lang="en-US" altLang="zh-TW" dirty="0"/>
            </a:br>
            <a:r>
              <a:rPr lang="en-US" altLang="zh-TW" b="1" dirty="0">
                <a:solidFill>
                  <a:srgbClr val="CC7832"/>
                </a:solidFill>
              </a:rPr>
              <a:t>echo </a:t>
            </a:r>
            <a:r>
              <a:rPr lang="en-US" altLang="zh-TW" dirty="0" err="1"/>
              <a:t>json_encode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retcode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i="1" dirty="0">
                <a:solidFill>
                  <a:srgbClr val="9876AA"/>
                </a:solidFill>
              </a:rPr>
              <a:t>JSON_UNESCAPED_UNICODE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return</a:t>
            </a:r>
            <a:r>
              <a:rPr lang="en-US" altLang="zh-TW" dirty="0" smtClean="0">
                <a:solidFill>
                  <a:srgbClr val="CC7832"/>
                </a:solidFill>
              </a:rPr>
              <a:t>;</a:t>
            </a:r>
          </a:p>
          <a:p>
            <a:r>
              <a:rPr lang="en-US" altLang="zh-TW" dirty="0" smtClean="0">
                <a:solidFill>
                  <a:srgbClr val="CC7832"/>
                </a:solidFill>
              </a:rPr>
              <a:t>?&gt;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9714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kumimoji="1" lang="zh-TW" altLang="zh-TW" dirty="0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'Zip_ajax01.php'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TW" b="1" dirty="0">
                <a:solidFill>
                  <a:srgbClr val="CC7832"/>
                </a:solidFill>
              </a:rPr>
              <a:t>&lt;?</a:t>
            </a:r>
            <a:r>
              <a:rPr lang="en-US" altLang="zh-TW" b="1" dirty="0" err="1">
                <a:solidFill>
                  <a:srgbClr val="CC7832"/>
                </a:solidFill>
              </a:rPr>
              <a:t>php</a:t>
            </a:r>
            <a:r>
              <a:rPr lang="en-US" altLang="zh-TW" b="1" dirty="0">
                <a:solidFill>
                  <a:srgbClr val="CC7832"/>
                </a:solidFill>
              </a:rPr>
              <a:t/>
            </a:r>
            <a:br>
              <a:rPr lang="en-US" altLang="zh-TW" b="1" dirty="0">
                <a:solidFill>
                  <a:srgbClr val="CC7832"/>
                </a:solidFill>
              </a:rPr>
            </a:br>
            <a:r>
              <a:rPr lang="en-US" altLang="zh-TW" dirty="0"/>
              <a:t>header(</a:t>
            </a:r>
            <a:r>
              <a:rPr lang="en-US" altLang="zh-TW" dirty="0">
                <a:solidFill>
                  <a:srgbClr val="6A8759"/>
                </a:solidFill>
              </a:rPr>
              <a:t>'Access-Control-Allow-Origin:*'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header(</a:t>
            </a:r>
            <a:r>
              <a:rPr lang="en-US" altLang="zh-TW" dirty="0">
                <a:solidFill>
                  <a:srgbClr val="6A8759"/>
                </a:solidFill>
              </a:rPr>
              <a:t>'Content-Type: application/</a:t>
            </a:r>
            <a:r>
              <a:rPr lang="en-US" altLang="zh-TW" dirty="0" err="1">
                <a:solidFill>
                  <a:srgbClr val="6A8759"/>
                </a:solidFill>
              </a:rPr>
              <a:t>json;charset</a:t>
            </a:r>
            <a:r>
              <a:rPr lang="en-US" altLang="zh-TW" dirty="0">
                <a:solidFill>
                  <a:srgbClr val="6A8759"/>
                </a:solidFill>
              </a:rPr>
              <a:t>=utf-8'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 </a:t>
            </a:r>
            <a:r>
              <a:rPr lang="en-US" altLang="zh-TW" dirty="0">
                <a:solidFill>
                  <a:srgbClr val="808080"/>
                </a:solidFill>
              </a:rPr>
              <a:t>//return </a:t>
            </a:r>
            <a:r>
              <a:rPr lang="en-US" altLang="zh-TW" dirty="0" err="1">
                <a:solidFill>
                  <a:srgbClr val="808080"/>
                </a:solidFill>
              </a:rPr>
              <a:t>json</a:t>
            </a:r>
            <a:r>
              <a:rPr lang="en-US" altLang="zh-TW" dirty="0">
                <a:solidFill>
                  <a:srgbClr val="808080"/>
                </a:solidFill>
              </a:rPr>
              <a:t> string</a:t>
            </a:r>
            <a:br>
              <a:rPr lang="en-US" altLang="zh-TW" dirty="0">
                <a:solidFill>
                  <a:srgbClr val="808080"/>
                </a:solidFill>
              </a:rPr>
            </a:br>
            <a:r>
              <a:rPr lang="en-US" altLang="zh-TW" dirty="0">
                <a:solidFill>
                  <a:srgbClr val="808080"/>
                </a:solidFill>
              </a:rPr>
              <a:t/>
            </a:r>
            <a:br>
              <a:rPr lang="en-US" altLang="zh-TW" dirty="0">
                <a:solidFill>
                  <a:srgbClr val="808080"/>
                </a:solidFill>
              </a:rPr>
            </a:br>
            <a:r>
              <a:rPr lang="en-US" altLang="zh-TW" b="1" dirty="0" err="1">
                <a:solidFill>
                  <a:srgbClr val="CC7832"/>
                </a:solidFill>
              </a:rPr>
              <a:t>include_once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"Connection/</a:t>
            </a:r>
            <a:r>
              <a:rPr lang="en-US" altLang="zh-TW" dirty="0" err="1">
                <a:solidFill>
                  <a:srgbClr val="6A8759"/>
                </a:solidFill>
              </a:rPr>
              <a:t>dbset.php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$Zip 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6A8759"/>
                </a:solidFill>
              </a:rPr>
              <a:t>"SELECT `</a:t>
            </a:r>
            <a:r>
              <a:rPr lang="en-US" altLang="zh-TW" dirty="0" err="1">
                <a:solidFill>
                  <a:srgbClr val="6A8759"/>
                </a:solidFill>
              </a:rPr>
              <a:t>town`.`Name`,`town`.`Post`,`city`.`Name</a:t>
            </a:r>
            <a:r>
              <a:rPr lang="en-US" altLang="zh-TW" dirty="0">
                <a:solidFill>
                  <a:srgbClr val="6A8759"/>
                </a:solidFill>
              </a:rPr>
              <a:t>` as </a:t>
            </a:r>
            <a:r>
              <a:rPr lang="en-US" altLang="zh-TW" dirty="0" err="1">
                <a:solidFill>
                  <a:srgbClr val="6A8759"/>
                </a:solidFill>
              </a:rPr>
              <a:t>Cityname</a:t>
            </a:r>
            <a:r>
              <a:rPr lang="en-US" altLang="zh-TW" dirty="0">
                <a:solidFill>
                  <a:srgbClr val="6A8759"/>
                </a:solidFill>
              </a:rPr>
              <a:t> FROM `</a:t>
            </a:r>
            <a:r>
              <a:rPr lang="en-US" altLang="zh-TW" dirty="0" err="1">
                <a:solidFill>
                  <a:srgbClr val="6A8759"/>
                </a:solidFill>
              </a:rPr>
              <a:t>town`,`city</a:t>
            </a:r>
            <a:r>
              <a:rPr lang="en-US" altLang="zh-TW" dirty="0">
                <a:solidFill>
                  <a:srgbClr val="6A8759"/>
                </a:solidFill>
              </a:rPr>
              <a:t>` where `town`.`</a:t>
            </a:r>
            <a:r>
              <a:rPr lang="en-US" altLang="zh-TW" dirty="0" err="1">
                <a:solidFill>
                  <a:srgbClr val="6A8759"/>
                </a:solidFill>
              </a:rPr>
              <a:t>CNo</a:t>
            </a:r>
            <a:r>
              <a:rPr lang="en-US" altLang="zh-TW" dirty="0">
                <a:solidFill>
                  <a:srgbClr val="6A8759"/>
                </a:solidFill>
              </a:rPr>
              <a:t>`=`city`.`</a:t>
            </a:r>
            <a:r>
              <a:rPr lang="en-US" altLang="zh-TW" dirty="0" err="1">
                <a:solidFill>
                  <a:srgbClr val="6A8759"/>
                </a:solidFill>
              </a:rPr>
              <a:t>AutoNo</a:t>
            </a:r>
            <a:r>
              <a:rPr lang="en-US" altLang="zh-TW" dirty="0">
                <a:solidFill>
                  <a:srgbClr val="6A8759"/>
                </a:solidFill>
              </a:rPr>
              <a:t>` and `town`.`</a:t>
            </a:r>
            <a:r>
              <a:rPr lang="en-US" altLang="zh-TW" dirty="0" err="1">
                <a:solidFill>
                  <a:srgbClr val="6A8759"/>
                </a:solidFill>
              </a:rPr>
              <a:t>AutoNo</a:t>
            </a:r>
            <a:r>
              <a:rPr lang="en-US" altLang="zh-TW" dirty="0">
                <a:solidFill>
                  <a:srgbClr val="6A8759"/>
                </a:solidFill>
              </a:rPr>
              <a:t>`='" 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9876AA"/>
                </a:solidFill>
              </a:rPr>
              <a:t>$_GET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TNo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] . </a:t>
            </a:r>
            <a:r>
              <a:rPr lang="en-US" altLang="zh-TW" dirty="0">
                <a:solidFill>
                  <a:srgbClr val="6A8759"/>
                </a:solidFill>
              </a:rPr>
              <a:t>"'"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Zip_rs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mysqli_query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link</a:t>
            </a:r>
            <a:r>
              <a:rPr lang="en-US" altLang="zh-TW" dirty="0" err="1">
                <a:solidFill>
                  <a:srgbClr val="CC7832"/>
                </a:solidFill>
              </a:rPr>
              <a:t>,</a:t>
            </a:r>
            <a:r>
              <a:rPr lang="en-US" altLang="zh-TW" dirty="0" err="1">
                <a:solidFill>
                  <a:srgbClr val="9876AA"/>
                </a:solidFill>
              </a:rPr>
              <a:t>$Zip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Zip_num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mysqli_num_rows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Zip_rs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if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Zip_num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&gt; </a:t>
            </a:r>
            <a:r>
              <a:rPr lang="en-US" altLang="zh-TW" dirty="0">
                <a:solidFill>
                  <a:srgbClr val="6897BB"/>
                </a:solidFill>
              </a:rPr>
              <a:t>0</a:t>
            </a:r>
            <a:r>
              <a:rPr lang="en-US" altLang="zh-TW" dirty="0"/>
              <a:t>) {</a:t>
            </a:r>
            <a:r>
              <a:rPr lang="en-US" altLang="zh-TW" dirty="0">
                <a:solidFill>
                  <a:srgbClr val="808080"/>
                </a:solidFill>
              </a:rPr>
              <a:t>//</a:t>
            </a:r>
            <a:r>
              <a:rPr lang="zh-TW" altLang="en-US" dirty="0">
                <a:solidFill>
                  <a:srgbClr val="808080"/>
                </a:solidFill>
              </a:rPr>
              <a:t>區域</a:t>
            </a:r>
            <a:r>
              <a:rPr lang="en-US" altLang="zh-TW" dirty="0">
                <a:solidFill>
                  <a:srgbClr val="808080"/>
                </a:solidFill>
              </a:rPr>
              <a:t>(</a:t>
            </a:r>
            <a:r>
              <a:rPr lang="zh-TW" altLang="en-US" dirty="0">
                <a:solidFill>
                  <a:srgbClr val="808080"/>
                </a:solidFill>
              </a:rPr>
              <a:t>鄉鎮</a:t>
            </a:r>
            <a:r>
              <a:rPr lang="en-US" altLang="zh-TW" dirty="0">
                <a:solidFill>
                  <a:srgbClr val="808080"/>
                </a:solidFill>
              </a:rPr>
              <a:t>)</a:t>
            </a:r>
            <a:r>
              <a:rPr lang="zh-TW" altLang="en-US" dirty="0">
                <a:solidFill>
                  <a:srgbClr val="808080"/>
                </a:solidFill>
              </a:rPr>
              <a:t>編號帶入後如果有資料存在顯示底下郵遞區號內容後回傳</a:t>
            </a:r>
            <a:br>
              <a:rPr lang="zh-TW" altLang="en-US" dirty="0">
                <a:solidFill>
                  <a:srgbClr val="808080"/>
                </a:solidFill>
              </a:rPr>
            </a:br>
            <a:r>
              <a:rPr lang="zh-TW" altLang="en-US" dirty="0">
                <a:solidFill>
                  <a:srgbClr val="808080"/>
                </a:solidFill>
              </a:rPr>
              <a:t>   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mysqli_fetch_array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Zip_rs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retcode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CC7832"/>
                </a:solidFill>
              </a:rPr>
              <a:t>array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"c"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6A8759"/>
                </a:solidFill>
              </a:rPr>
              <a:t>"1"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"Post" </a:t>
            </a:r>
            <a:r>
              <a:rPr lang="en-US" altLang="zh-TW" dirty="0"/>
              <a:t>=&gt;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'Post'</a:t>
            </a:r>
            <a:r>
              <a:rPr lang="en-US" altLang="zh-TW" dirty="0"/>
              <a:t>]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r>
              <a:rPr lang="en-US" altLang="zh-TW" dirty="0">
                <a:solidFill>
                  <a:srgbClr val="6A8759"/>
                </a:solidFill>
              </a:rPr>
              <a:t>"Name"</a:t>
            </a:r>
            <a:r>
              <a:rPr lang="en-US" altLang="zh-TW" dirty="0"/>
              <a:t>=&gt;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'Name'</a:t>
            </a:r>
            <a:r>
              <a:rPr lang="en-US" altLang="zh-TW" dirty="0"/>
              <a:t>]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Cityname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=&gt;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Town_rows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 err="1">
                <a:solidFill>
                  <a:srgbClr val="6A8759"/>
                </a:solidFill>
              </a:rPr>
              <a:t>Cityname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/>
              <a:t>])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 </a:t>
            </a:r>
            <a:r>
              <a:rPr lang="en-US" altLang="zh-TW" b="1" dirty="0">
                <a:solidFill>
                  <a:srgbClr val="CC7832"/>
                </a:solidFill>
              </a:rPr>
              <a:t>else </a:t>
            </a:r>
            <a:r>
              <a:rPr lang="en-US" altLang="zh-TW" dirty="0"/>
              <a:t>{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retcode</a:t>
            </a:r>
            <a:r>
              <a:rPr lang="en-US" altLang="zh-TW" dirty="0">
                <a:solidFill>
                  <a:srgbClr val="9876AA"/>
                </a:solidFill>
              </a:rPr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CC7832"/>
                </a:solidFill>
              </a:rPr>
              <a:t>array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"c"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6A8759"/>
                </a:solidFill>
              </a:rPr>
              <a:t>"0"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"m" </a:t>
            </a:r>
            <a:r>
              <a:rPr lang="en-US" altLang="zh-TW" dirty="0"/>
              <a:t>=&gt;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找不到相關資料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</a:t>
            </a:r>
            <a:br>
              <a:rPr lang="en-US" altLang="zh-TW" dirty="0"/>
            </a:br>
            <a:r>
              <a:rPr lang="en-US" altLang="zh-TW" b="1" dirty="0">
                <a:solidFill>
                  <a:srgbClr val="CC7832"/>
                </a:solidFill>
              </a:rPr>
              <a:t>echo </a:t>
            </a:r>
            <a:r>
              <a:rPr lang="en-US" altLang="zh-TW" dirty="0" err="1"/>
              <a:t>json_encode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retcode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i="1" dirty="0">
                <a:solidFill>
                  <a:srgbClr val="9876AA"/>
                </a:solidFill>
              </a:rPr>
              <a:t>JSON_UNESCAPED_UNICODE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return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?&gt;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7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練習一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在網路上找你所喜歡的主題</a:t>
            </a:r>
            <a:endParaRPr lang="en-US" altLang="zh-TW" smtClean="0"/>
          </a:p>
          <a:p>
            <a:r>
              <a:rPr lang="zh-TW" altLang="en-US" smtClean="0"/>
              <a:t>找與主題相關</a:t>
            </a:r>
            <a:r>
              <a:rPr lang="en-US" altLang="zh-TW" smtClean="0"/>
              <a:t>RWD</a:t>
            </a:r>
            <a:r>
              <a:rPr lang="zh-TW" altLang="en-US" smtClean="0"/>
              <a:t>的</a:t>
            </a:r>
            <a:r>
              <a:rPr lang="en-US" altLang="zh-TW" smtClean="0"/>
              <a:t>3</a:t>
            </a:r>
            <a:r>
              <a:rPr lang="zh-TW" altLang="en-US" smtClean="0"/>
              <a:t>個網站，並用測試網站測試，網址需貼在下方。</a:t>
            </a:r>
            <a:endParaRPr lang="en-US" altLang="zh-TW" smtClean="0"/>
          </a:p>
          <a:p>
            <a:r>
              <a:rPr lang="zh-TW" altLang="en-US" smtClean="0"/>
              <a:t>網址：</a:t>
            </a:r>
            <a:endParaRPr lang="en-US" altLang="zh-TW" smtClean="0"/>
          </a:p>
          <a:p>
            <a:r>
              <a:rPr lang="en-US" altLang="zh-TW" smtClean="0"/>
              <a:t>1.</a:t>
            </a:r>
          </a:p>
          <a:p>
            <a:r>
              <a:rPr lang="en-US" altLang="zh-TW" smtClean="0"/>
              <a:t>2.</a:t>
            </a:r>
          </a:p>
          <a:p>
            <a:r>
              <a:rPr lang="en-US" altLang="zh-TW" smtClean="0"/>
              <a:t>3.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3746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測試郵遞區號帶入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7219950" cy="20002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138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帶入認證碼</a:t>
            </a:r>
            <a:r>
              <a:rPr lang="en-US" altLang="zh-TW" dirty="0" err="1" smtClean="0"/>
              <a:t>javascript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" y="3573016"/>
            <a:ext cx="9144000" cy="2880320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" y="1556792"/>
            <a:ext cx="9010545" cy="1296144"/>
          </a:xfrm>
        </p:spPr>
      </p:pic>
    </p:spTree>
    <p:extLst>
      <p:ext uri="{BB962C8B-B14F-4D97-AF65-F5344CB8AC3E}">
        <p14:creationId xmlns:p14="http://schemas.microsoft.com/office/powerpoint/2010/main" val="384220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08712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r>
              <a:rPr lang="en-US" altLang="zh-TW" dirty="0" smtClean="0"/>
              <a:t> </a:t>
            </a:r>
            <a:r>
              <a:rPr lang="en-US" altLang="zh-TW" dirty="0" err="1"/>
              <a:t>getcaptcha_img</a:t>
            </a:r>
            <a:r>
              <a:rPr lang="en-US" altLang="zh-TW" dirty="0"/>
              <a:t>(</a:t>
            </a:r>
            <a:r>
              <a:rPr lang="zh-TW" altLang="en-US" dirty="0"/>
              <a:t>影象寬</a:t>
            </a:r>
            <a:r>
              <a:rPr lang="en-US" altLang="zh-TW" dirty="0"/>
              <a:t>,</a:t>
            </a:r>
            <a:r>
              <a:rPr lang="zh-TW" altLang="en-US" dirty="0"/>
              <a:t>影象高</a:t>
            </a:r>
            <a:r>
              <a:rPr lang="en-US" altLang="zh-TW" dirty="0"/>
              <a:t>,</a:t>
            </a:r>
            <a:r>
              <a:rPr lang="zh-TW" altLang="en-US" dirty="0"/>
              <a:t>亂數字碼長度，</a:t>
            </a:r>
            <a:r>
              <a:rPr lang="en-US" altLang="zh-TW" dirty="0"/>
              <a:t>"</a:t>
            </a:r>
            <a:r>
              <a:rPr lang="zh-TW" altLang="en-US" dirty="0"/>
              <a:t>影像背景顏色</a:t>
            </a:r>
            <a:r>
              <a:rPr lang="en-US" altLang="zh-TW" dirty="0"/>
              <a:t>16</a:t>
            </a:r>
            <a:r>
              <a:rPr lang="zh-TW" altLang="en-US" dirty="0"/>
              <a:t>進位</a:t>
            </a:r>
            <a:r>
              <a:rPr lang="en-US" altLang="zh-TW" dirty="0"/>
              <a:t>","</a:t>
            </a:r>
            <a:r>
              <a:rPr lang="zh-TW" altLang="en-US" dirty="0"/>
              <a:t>文字顏色</a:t>
            </a:r>
            <a:r>
              <a:rPr lang="en-US" altLang="zh-TW" dirty="0"/>
              <a:t>16</a:t>
            </a:r>
            <a:r>
              <a:rPr lang="zh-TW" altLang="en-US" dirty="0"/>
              <a:t>進位</a:t>
            </a:r>
            <a:r>
              <a:rPr lang="en-US" altLang="zh-TW" dirty="0"/>
              <a:t>",</a:t>
            </a:r>
            <a:r>
              <a:rPr lang="zh-TW" altLang="en-US" dirty="0"/>
              <a:t>雜訊顏色</a:t>
            </a:r>
            <a:r>
              <a:rPr lang="en-US" altLang="zh-TW" dirty="0"/>
              <a:t>16</a:t>
            </a:r>
            <a:r>
              <a:rPr lang="zh-TW" altLang="en-US" dirty="0"/>
              <a:t>進位</a:t>
            </a:r>
            <a:r>
              <a:rPr lang="en-US" altLang="zh-TW" dirty="0" smtClean="0"/>
              <a:t>," </a:t>
            </a:r>
            <a:r>
              <a:rPr lang="en-US" altLang="zh-TW" dirty="0" err="1"/>
              <a:t>wfield</a:t>
            </a:r>
            <a:r>
              <a:rPr lang="en-US" altLang="zh-TW" dirty="0"/>
              <a:t> </a:t>
            </a:r>
            <a:r>
              <a:rPr lang="en-US" altLang="zh-TW" dirty="0" smtClean="0"/>
              <a:t>","</a:t>
            </a:r>
            <a:r>
              <a:rPr lang="en-US" altLang="zh-TW" dirty="0"/>
              <a:t>new");</a:t>
            </a:r>
          </a:p>
          <a:p>
            <a:r>
              <a:rPr lang="en-US" altLang="zh-TW" dirty="0" smtClean="0"/>
              <a:t>//</a:t>
            </a:r>
            <a:r>
              <a:rPr lang="en-US" altLang="zh-TW" dirty="0" err="1"/>
              <a:t>wfield</a:t>
            </a:r>
            <a:r>
              <a:rPr lang="en-US" altLang="zh-TW" dirty="0"/>
              <a:t>=</a:t>
            </a:r>
            <a:r>
              <a:rPr lang="zh-TW" altLang="en-US" dirty="0"/>
              <a:t>要寫入的欄位</a:t>
            </a:r>
            <a:r>
              <a:rPr lang="en-US" altLang="zh-TW" dirty="0"/>
              <a:t>id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selmod</a:t>
            </a:r>
            <a:r>
              <a:rPr lang="en-US" altLang="zh-TW" dirty="0"/>
              <a:t>=</a:t>
            </a:r>
            <a:r>
              <a:rPr lang="zh-TW" altLang="en-US" dirty="0"/>
              <a:t>選擇模式</a:t>
            </a:r>
            <a:r>
              <a:rPr lang="en-US" altLang="zh-TW" dirty="0"/>
              <a:t>(new</a:t>
            </a:r>
            <a:r>
              <a:rPr lang="zh-TW" altLang="en-US" dirty="0"/>
              <a:t>：第一次產生，</a:t>
            </a:r>
            <a:r>
              <a:rPr lang="en-US" altLang="zh-TW" dirty="0"/>
              <a:t>renew</a:t>
            </a:r>
            <a:r>
              <a:rPr lang="zh-TW" altLang="en-US" dirty="0"/>
              <a:t>：更新認証碼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639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zh-TW" altLang="en-US" dirty="0"/>
              <a:t>帶入認證碼</a:t>
            </a:r>
            <a:r>
              <a:rPr lang="en-US" altLang="zh-TW" dirty="0" err="1"/>
              <a:t>javascript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981825" cy="10001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936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建立表單檢查</a:t>
            </a:r>
            <a:r>
              <a:rPr lang="en-US" altLang="zh-TW" dirty="0" err="1" smtClean="0"/>
              <a:t>javascript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562725" cy="19812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409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741368"/>
          </a:xfrm>
        </p:spPr>
        <p:txBody>
          <a:bodyPr>
            <a:normAutofit fontScale="25000" lnSpcReduction="20000"/>
          </a:bodyPr>
          <a:lstStyle/>
          <a:p>
            <a:r>
              <a:rPr lang="en-US" altLang="zh-TW" dirty="0">
                <a:solidFill>
                  <a:srgbClr val="FFC66D"/>
                </a:solidFill>
              </a:rPr>
              <a:t>$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'#</a:t>
            </a:r>
            <a:r>
              <a:rPr lang="en-US" altLang="zh-TW" dirty="0" err="1">
                <a:solidFill>
                  <a:srgbClr val="6A8759"/>
                </a:solidFill>
              </a:rPr>
              <a:t>reg</a:t>
            </a:r>
            <a:r>
              <a:rPr lang="en-US" altLang="zh-TW" dirty="0">
                <a:solidFill>
                  <a:srgbClr val="6A8759"/>
                </a:solidFill>
              </a:rPr>
              <a:t>' </a:t>
            </a:r>
            <a:r>
              <a:rPr lang="en-US" altLang="zh-TW" dirty="0"/>
              <a:t>).</a:t>
            </a:r>
            <a:r>
              <a:rPr lang="en-US" altLang="zh-TW" dirty="0">
                <a:solidFill>
                  <a:srgbClr val="FFC66D"/>
                </a:solidFill>
              </a:rPr>
              <a:t>validate</a:t>
            </a:r>
            <a:r>
              <a:rPr lang="en-US" altLang="zh-TW" dirty="0"/>
              <a:t>( {</a:t>
            </a:r>
            <a:br>
              <a:rPr lang="en-US" altLang="zh-TW" dirty="0"/>
            </a:br>
            <a:r>
              <a:rPr lang="en-US" altLang="zh-TW" dirty="0"/>
              <a:t>         </a:t>
            </a:r>
            <a:r>
              <a:rPr lang="en-US" altLang="zh-TW" dirty="0">
                <a:solidFill>
                  <a:srgbClr val="9876AA"/>
                </a:solidFill>
              </a:rPr>
              <a:t>rules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email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email</a:t>
            </a:r>
            <a:r>
              <a:rPr lang="en-US" altLang="zh-TW" dirty="0" err="1"/>
              <a:t>:</a:t>
            </a:r>
            <a:r>
              <a:rPr lang="en-US" altLang="zh-TW" b="1" dirty="0" err="1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remote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 err="1">
                <a:solidFill>
                  <a:srgbClr val="6A8759"/>
                </a:solidFill>
              </a:rPr>
              <a:t>checkemail.php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pw1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maxlength</a:t>
            </a:r>
            <a:r>
              <a:rPr lang="en-US" altLang="zh-TW" dirty="0"/>
              <a:t>:</a:t>
            </a:r>
            <a:r>
              <a:rPr lang="en-US" altLang="zh-TW" dirty="0">
                <a:solidFill>
                  <a:srgbClr val="6897BB"/>
                </a:solidFill>
              </a:rPr>
              <a:t>20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minlength</a:t>
            </a:r>
            <a:r>
              <a:rPr lang="en-US" altLang="zh-TW" dirty="0"/>
              <a:t>:</a:t>
            </a:r>
            <a:r>
              <a:rPr lang="en-US" altLang="zh-TW" dirty="0">
                <a:solidFill>
                  <a:srgbClr val="6897BB"/>
                </a:solidFill>
              </a:rPr>
              <a:t>4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pw2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equalTo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'#pw1'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 err="1">
                <a:solidFill>
                  <a:srgbClr val="9876AA"/>
                </a:solidFill>
              </a:rPr>
              <a:t>cname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br>
              <a:rPr lang="en-US" altLang="zh-TW" b="1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 err="1">
                <a:solidFill>
                  <a:srgbClr val="9876AA"/>
                </a:solidFill>
              </a:rPr>
              <a:t>tssn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tssn</a:t>
            </a:r>
            <a:r>
              <a:rPr lang="en-US" altLang="zh-TW" dirty="0" err="1"/>
              <a:t>:</a:t>
            </a:r>
            <a:r>
              <a:rPr lang="en-US" altLang="zh-TW" b="1" dirty="0" err="1">
                <a:solidFill>
                  <a:srgbClr val="CC7832"/>
                </a:solidFill>
              </a:rPr>
              <a:t>true</a:t>
            </a:r>
            <a:r>
              <a:rPr lang="en-US" altLang="zh-TW" b="1" dirty="0">
                <a:solidFill>
                  <a:srgbClr val="CC7832"/>
                </a:solidFill>
              </a:rPr>
              <a:t/>
            </a:r>
            <a:br>
              <a:rPr lang="en-US" altLang="zh-TW" b="1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birthday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mobile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checkphone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 err="1">
                <a:solidFill>
                  <a:srgbClr val="9876AA"/>
                </a:solidFill>
              </a:rPr>
              <a:t>recaptcha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equalTo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'#</a:t>
            </a:r>
            <a:r>
              <a:rPr lang="en-US" altLang="zh-TW" dirty="0" err="1">
                <a:solidFill>
                  <a:srgbClr val="6A8759"/>
                </a:solidFill>
              </a:rPr>
              <a:t>captcha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captcha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CC7832"/>
                </a:solidFill>
              </a:rPr>
              <a:t>true</a:t>
            </a:r>
            <a:br>
              <a:rPr lang="en-US" altLang="zh-TW" b="1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br>
              <a:rPr lang="en-US" altLang="zh-TW" dirty="0"/>
            </a:br>
            <a:r>
              <a:rPr lang="en-US" altLang="zh-TW" dirty="0"/>
              <a:t>         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</a:t>
            </a:r>
            <a:r>
              <a:rPr lang="en-US" altLang="zh-TW" dirty="0">
                <a:solidFill>
                  <a:srgbClr val="9876AA"/>
                </a:solidFill>
              </a:rPr>
              <a:t>messages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email</a:t>
            </a:r>
            <a:r>
              <a:rPr lang="en-US" altLang="zh-TW" dirty="0"/>
              <a:t>:{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required</a:t>
            </a:r>
            <a:r>
              <a:rPr lang="en-US" altLang="zh-TW" dirty="0" err="1"/>
              <a:t>:</a:t>
            </a:r>
            <a:r>
              <a:rPr lang="en-US" altLang="zh-TW" dirty="0" err="1">
                <a:solidFill>
                  <a:srgbClr val="6A8759"/>
                </a:solidFill>
              </a:rPr>
              <a:t>'email</a:t>
            </a:r>
            <a:r>
              <a:rPr lang="zh-TW" altLang="en-US" dirty="0">
                <a:solidFill>
                  <a:srgbClr val="6A8759"/>
                </a:solidFill>
              </a:rPr>
              <a:t>信箱不得為空白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email</a:t>
            </a:r>
            <a:r>
              <a:rPr lang="en-US" altLang="zh-TW" dirty="0" err="1"/>
              <a:t>:</a:t>
            </a:r>
            <a:r>
              <a:rPr lang="en-US" altLang="zh-TW" dirty="0" err="1">
                <a:solidFill>
                  <a:srgbClr val="6A8759"/>
                </a:solidFill>
              </a:rPr>
              <a:t>'email</a:t>
            </a:r>
            <a:r>
              <a:rPr lang="zh-TW" altLang="en-US" dirty="0">
                <a:solidFill>
                  <a:srgbClr val="6A8759"/>
                </a:solidFill>
              </a:rPr>
              <a:t>信箱格式有誤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remote</a:t>
            </a:r>
            <a:r>
              <a:rPr lang="en-US" altLang="zh-TW" dirty="0" err="1"/>
              <a:t>:</a:t>
            </a:r>
            <a:r>
              <a:rPr lang="en-US" altLang="zh-TW" dirty="0" err="1">
                <a:solidFill>
                  <a:srgbClr val="6A8759"/>
                </a:solidFill>
              </a:rPr>
              <a:t>'email</a:t>
            </a:r>
            <a:r>
              <a:rPr lang="zh-TW" altLang="en-US" dirty="0">
                <a:solidFill>
                  <a:srgbClr val="6A8759"/>
                </a:solidFill>
              </a:rPr>
              <a:t>信箱已經註冊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pw1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密碼不得為空白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maxlength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密碼最大長度為</a:t>
            </a:r>
            <a:r>
              <a:rPr lang="en-US" altLang="zh-TW" dirty="0">
                <a:solidFill>
                  <a:srgbClr val="6A8759"/>
                </a:solidFill>
              </a:rPr>
              <a:t>20</a:t>
            </a:r>
            <a:r>
              <a:rPr lang="zh-TW" altLang="en-US" dirty="0">
                <a:solidFill>
                  <a:srgbClr val="6A8759"/>
                </a:solidFill>
              </a:rPr>
              <a:t>位</a:t>
            </a:r>
            <a:r>
              <a:rPr lang="en-US" altLang="zh-TW" dirty="0">
                <a:solidFill>
                  <a:srgbClr val="6A8759"/>
                </a:solidFill>
              </a:rPr>
              <a:t>(4-20</a:t>
            </a:r>
            <a:r>
              <a:rPr lang="zh-TW" altLang="en-US" dirty="0">
                <a:solidFill>
                  <a:srgbClr val="6A8759"/>
                </a:solidFill>
              </a:rPr>
              <a:t>位英文字母與數字的組合</a:t>
            </a:r>
            <a:r>
              <a:rPr lang="en-US" altLang="zh-TW" dirty="0">
                <a:solidFill>
                  <a:srgbClr val="6A8759"/>
                </a:solidFill>
              </a:rPr>
              <a:t>)'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minlength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密碼最小長度為</a:t>
            </a:r>
            <a:r>
              <a:rPr lang="en-US" altLang="zh-TW" dirty="0">
                <a:solidFill>
                  <a:srgbClr val="6A8759"/>
                </a:solidFill>
              </a:rPr>
              <a:t>4</a:t>
            </a:r>
            <a:r>
              <a:rPr lang="zh-TW" altLang="en-US" dirty="0">
                <a:solidFill>
                  <a:srgbClr val="6A8759"/>
                </a:solidFill>
              </a:rPr>
              <a:t>位</a:t>
            </a:r>
            <a:r>
              <a:rPr lang="en-US" altLang="zh-TW" dirty="0">
                <a:solidFill>
                  <a:srgbClr val="6A8759"/>
                </a:solidFill>
              </a:rPr>
              <a:t>(4-20</a:t>
            </a:r>
            <a:r>
              <a:rPr lang="zh-TW" altLang="en-US" dirty="0">
                <a:solidFill>
                  <a:srgbClr val="6A8759"/>
                </a:solidFill>
              </a:rPr>
              <a:t>位英文字母與數字的組合</a:t>
            </a:r>
            <a:r>
              <a:rPr lang="en-US" altLang="zh-TW" dirty="0">
                <a:solidFill>
                  <a:srgbClr val="6A8759"/>
                </a:solidFill>
              </a:rPr>
              <a:t>)'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pw2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確認密碼不得為空白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equalTo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兩次輸入的密碼必須一致！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 err="1">
                <a:solidFill>
                  <a:srgbClr val="9876AA"/>
                </a:solidFill>
              </a:rPr>
              <a:t>cname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使用者名稱不得為空白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 err="1">
                <a:solidFill>
                  <a:srgbClr val="9876AA"/>
                </a:solidFill>
              </a:rPr>
              <a:t>tssn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身份證</a:t>
            </a:r>
            <a:r>
              <a:rPr lang="en-US" altLang="zh-TW" dirty="0">
                <a:solidFill>
                  <a:srgbClr val="6A8759"/>
                </a:solidFill>
              </a:rPr>
              <a:t>ID</a:t>
            </a:r>
            <a:r>
              <a:rPr lang="zh-TW" altLang="en-US" dirty="0">
                <a:solidFill>
                  <a:srgbClr val="6A8759"/>
                </a:solidFill>
              </a:rPr>
              <a:t>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tssn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身份證</a:t>
            </a:r>
            <a:r>
              <a:rPr lang="en-US" altLang="zh-TW" dirty="0">
                <a:solidFill>
                  <a:srgbClr val="6A8759"/>
                </a:solidFill>
              </a:rPr>
              <a:t>ID</a:t>
            </a:r>
            <a:r>
              <a:rPr lang="zh-TW" altLang="en-US" dirty="0">
                <a:solidFill>
                  <a:srgbClr val="6A8759"/>
                </a:solidFill>
              </a:rPr>
              <a:t>格式有誤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birthday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生日不得為空白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>
                <a:solidFill>
                  <a:srgbClr val="9876AA"/>
                </a:solidFill>
              </a:rPr>
              <a:t>mobile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手機號碼不得為空白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checkphone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手機號碼格式有誤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dirty="0" err="1">
                <a:solidFill>
                  <a:srgbClr val="9876AA"/>
                </a:solidFill>
              </a:rPr>
              <a:t>recaptcha</a:t>
            </a:r>
            <a:r>
              <a:rPr lang="en-US" altLang="zh-TW" dirty="0"/>
              <a:t>: {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>
                <a:solidFill>
                  <a:srgbClr val="9876AA"/>
                </a:solidFill>
              </a:rPr>
              <a:t>required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驗證碼不得為空！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   </a:t>
            </a:r>
            <a:r>
              <a:rPr lang="en-US" altLang="zh-TW" dirty="0" err="1">
                <a:solidFill>
                  <a:srgbClr val="9876AA"/>
                </a:solidFill>
              </a:rPr>
              <a:t>equalTo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r>
              <a:rPr lang="zh-TW" altLang="en-US" dirty="0">
                <a:solidFill>
                  <a:srgbClr val="6A8759"/>
                </a:solidFill>
              </a:rPr>
              <a:t>驗證碼需相同！</a:t>
            </a:r>
            <a:r>
              <a:rPr lang="en-US" altLang="zh-TW" dirty="0">
                <a:solidFill>
                  <a:srgbClr val="6A8759"/>
                </a:solidFill>
              </a:rPr>
              <a:t>'</a:t>
            </a:r>
            <a:br>
              <a:rPr lang="en-US" altLang="zh-TW" dirty="0">
                <a:solidFill>
                  <a:srgbClr val="6A8759"/>
                </a:solidFill>
              </a:rPr>
            </a:br>
            <a:r>
              <a:rPr lang="en-US" altLang="zh-TW" dirty="0">
                <a:solidFill>
                  <a:srgbClr val="6A8759"/>
                </a:solidFill>
              </a:rPr>
              <a:t>            </a:t>
            </a:r>
            <a:r>
              <a:rPr lang="en-US" altLang="zh-TW" dirty="0"/>
              <a:t>}</a:t>
            </a:r>
            <a:br>
              <a:rPr lang="en-US" altLang="zh-TW" dirty="0"/>
            </a:br>
            <a:r>
              <a:rPr lang="en-US" altLang="zh-TW" dirty="0"/>
              <a:t>         }</a:t>
            </a:r>
            <a:r>
              <a:rPr lang="en-US" altLang="zh-TW" dirty="0">
                <a:solidFill>
                  <a:srgbClr val="CC7832"/>
                </a:solidFill>
              </a:rPr>
              <a:t>,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</a:t>
            </a:r>
            <a:r>
              <a:rPr lang="en-US" altLang="zh-TW" dirty="0">
                <a:solidFill>
                  <a:srgbClr val="808080"/>
                </a:solidFill>
              </a:rPr>
              <a:t>// </a:t>
            </a:r>
            <a:r>
              <a:rPr lang="en-US" altLang="zh-TW" dirty="0" err="1">
                <a:solidFill>
                  <a:srgbClr val="808080"/>
                </a:solidFill>
              </a:rPr>
              <a:t>errorPlacement</a:t>
            </a:r>
            <a:r>
              <a:rPr lang="en-US" altLang="zh-TW" dirty="0">
                <a:solidFill>
                  <a:srgbClr val="808080"/>
                </a:solidFill>
              </a:rPr>
              <a:t>: function ( error, element ) {}</a:t>
            </a:r>
            <a:br>
              <a:rPr lang="en-US" altLang="zh-TW" dirty="0">
                <a:solidFill>
                  <a:srgbClr val="808080"/>
                </a:solidFill>
              </a:rPr>
            </a:br>
            <a:r>
              <a:rPr lang="en-US" altLang="zh-TW" dirty="0">
                <a:solidFill>
                  <a:srgbClr val="808080"/>
                </a:solidFill>
              </a:rPr>
              <a:t>      </a:t>
            </a:r>
            <a:r>
              <a:rPr lang="en-US" altLang="zh-TW" dirty="0"/>
              <a:t>} 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441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err="1" smtClean="0"/>
              <a:t>checkemail.php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>
                <a:solidFill>
                  <a:srgbClr val="CC7832"/>
                </a:solidFill>
              </a:rPr>
              <a:t>&lt;?</a:t>
            </a:r>
            <a:r>
              <a:rPr lang="en-US" altLang="zh-TW" b="1" dirty="0" err="1">
                <a:solidFill>
                  <a:srgbClr val="CC7832"/>
                </a:solidFill>
              </a:rPr>
              <a:t>php</a:t>
            </a:r>
            <a:r>
              <a:rPr lang="en-US" altLang="zh-TW" b="1" dirty="0">
                <a:solidFill>
                  <a:srgbClr val="CC7832"/>
                </a:solidFill>
              </a:rPr>
              <a:t/>
            </a:r>
            <a:br>
              <a:rPr lang="en-US" altLang="zh-TW" b="1" dirty="0">
                <a:solidFill>
                  <a:srgbClr val="CC7832"/>
                </a:solidFill>
              </a:rPr>
            </a:br>
            <a:r>
              <a:rPr lang="en-US" altLang="zh-TW" b="1" dirty="0" err="1">
                <a:solidFill>
                  <a:srgbClr val="CC7832"/>
                </a:solidFill>
              </a:rPr>
              <a:t>include_once</a:t>
            </a:r>
            <a:r>
              <a:rPr lang="en-US" altLang="zh-TW" b="1" dirty="0">
                <a:solidFill>
                  <a:srgbClr val="CC7832"/>
                </a:solidFill>
              </a:rPr>
              <a:t> </a:t>
            </a:r>
            <a:r>
              <a:rPr lang="en-US" altLang="zh-TW" dirty="0">
                <a:solidFill>
                  <a:srgbClr val="6A8759"/>
                </a:solidFill>
              </a:rPr>
              <a:t>"Connection/</a:t>
            </a:r>
            <a:r>
              <a:rPr lang="en-US" altLang="zh-TW" dirty="0" err="1">
                <a:solidFill>
                  <a:srgbClr val="6A8759"/>
                </a:solidFill>
              </a:rPr>
              <a:t>dbset.php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if</a:t>
            </a:r>
            <a:r>
              <a:rPr lang="en-US" altLang="zh-TW" dirty="0"/>
              <a:t>(</a:t>
            </a:r>
            <a:r>
              <a:rPr lang="en-US" altLang="zh-TW" b="1" dirty="0" err="1">
                <a:solidFill>
                  <a:srgbClr val="CC7832"/>
                </a:solidFill>
              </a:rPr>
              <a:t>isset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$_GET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'email'</a:t>
            </a:r>
            <a:r>
              <a:rPr lang="en-US" altLang="zh-TW" dirty="0"/>
              <a:t>])) {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dirty="0">
                <a:solidFill>
                  <a:srgbClr val="9876AA"/>
                </a:solidFill>
              </a:rPr>
              <a:t>$email 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9876AA"/>
                </a:solidFill>
              </a:rPr>
              <a:t>$_GET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rgbClr val="6A8759"/>
                </a:solidFill>
              </a:rPr>
              <a:t>'email'</a:t>
            </a:r>
            <a:r>
              <a:rPr lang="en-US" altLang="zh-TW" dirty="0"/>
              <a:t>]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</a:t>
            </a:r>
            <a:r>
              <a:rPr lang="en-US" altLang="zh-TW" dirty="0">
                <a:solidFill>
                  <a:srgbClr val="9876AA"/>
                </a:solidFill>
              </a:rPr>
              <a:t>$query 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6A8759"/>
                </a:solidFill>
              </a:rPr>
              <a:t>"SELECT </a:t>
            </a:r>
            <a:r>
              <a:rPr lang="en-US" altLang="zh-TW" dirty="0" err="1">
                <a:solidFill>
                  <a:srgbClr val="6A8759"/>
                </a:solidFill>
              </a:rPr>
              <a:t>emailid</a:t>
            </a:r>
            <a:r>
              <a:rPr lang="en-US" altLang="zh-TW" dirty="0">
                <a:solidFill>
                  <a:srgbClr val="6A8759"/>
                </a:solidFill>
              </a:rPr>
              <a:t> FROM `member` WHERE `email` = '"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9876AA"/>
                </a:solidFill>
              </a:rPr>
              <a:t>$email</a:t>
            </a:r>
            <a:r>
              <a:rPr lang="en-US" altLang="zh-TW" dirty="0"/>
              <a:t>.</a:t>
            </a:r>
            <a:r>
              <a:rPr lang="en-US" altLang="zh-TW" dirty="0">
                <a:solidFill>
                  <a:srgbClr val="6A8759"/>
                </a:solidFill>
              </a:rPr>
              <a:t>"'"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</a:t>
            </a:r>
            <a:r>
              <a:rPr lang="en-US" altLang="zh-TW" dirty="0">
                <a:solidFill>
                  <a:srgbClr val="9876AA"/>
                </a:solidFill>
              </a:rPr>
              <a:t>$result </a:t>
            </a:r>
            <a:r>
              <a:rPr lang="en-US" altLang="zh-TW" dirty="0"/>
              <a:t>= </a:t>
            </a:r>
            <a:r>
              <a:rPr lang="en-US" altLang="zh-TW" dirty="0" err="1"/>
              <a:t>mysqli_query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</a:t>
            </a:r>
            <a:r>
              <a:rPr lang="en-US" altLang="zh-TW" dirty="0" err="1">
                <a:solidFill>
                  <a:srgbClr val="9876AA"/>
                </a:solidFill>
              </a:rPr>
              <a:t>link</a:t>
            </a:r>
            <a:r>
              <a:rPr lang="en-US" altLang="zh-TW" dirty="0" err="1">
                <a:solidFill>
                  <a:srgbClr val="CC7832"/>
                </a:solidFill>
              </a:rPr>
              <a:t>,</a:t>
            </a:r>
            <a:r>
              <a:rPr lang="en-US" altLang="zh-TW" dirty="0" err="1">
                <a:solidFill>
                  <a:srgbClr val="9876AA"/>
                </a:solidFill>
              </a:rPr>
              <a:t>$query</a:t>
            </a:r>
            <a:r>
              <a:rPr lang="en-US" altLang="zh-TW" dirty="0"/>
              <a:t>) 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</a:t>
            </a:r>
            <a:r>
              <a:rPr lang="en-US" altLang="zh-TW" dirty="0">
                <a:solidFill>
                  <a:srgbClr val="9876AA"/>
                </a:solidFill>
              </a:rPr>
              <a:t>$row </a:t>
            </a:r>
            <a:r>
              <a:rPr lang="en-US" altLang="zh-TW" dirty="0"/>
              <a:t>= </a:t>
            </a:r>
            <a:r>
              <a:rPr lang="en-US" altLang="zh-TW" dirty="0" err="1"/>
              <a:t>mysqli_num_rows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$result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 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</a:t>
            </a:r>
            <a:r>
              <a:rPr lang="en-US" altLang="zh-TW" b="1" dirty="0">
                <a:solidFill>
                  <a:srgbClr val="CC7832"/>
                </a:solidFill>
              </a:rPr>
              <a:t>if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9876AA"/>
                </a:solidFill>
              </a:rPr>
              <a:t>$row</a:t>
            </a:r>
            <a:r>
              <a:rPr lang="en-US" altLang="zh-TW" dirty="0"/>
              <a:t>==</a:t>
            </a:r>
            <a:r>
              <a:rPr lang="en-US" altLang="zh-TW" dirty="0">
                <a:solidFill>
                  <a:srgbClr val="6897BB"/>
                </a:solidFill>
              </a:rPr>
              <a:t>0</a:t>
            </a:r>
            <a:r>
              <a:rPr lang="en-US" altLang="zh-TW" dirty="0"/>
              <a:t>){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b="1" dirty="0">
                <a:solidFill>
                  <a:srgbClr val="CC7832"/>
                </a:solidFill>
              </a:rPr>
              <a:t>echo </a:t>
            </a:r>
            <a:r>
              <a:rPr lang="en-US" altLang="zh-TW" dirty="0">
                <a:solidFill>
                  <a:srgbClr val="6A8759"/>
                </a:solidFill>
              </a:rPr>
              <a:t>'true'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</a:t>
            </a:r>
            <a:r>
              <a:rPr lang="en-US" altLang="zh-TW" b="1" dirty="0">
                <a:solidFill>
                  <a:srgbClr val="CC7832"/>
                </a:solidFill>
              </a:rPr>
              <a:t>return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</a:t>
            </a:r>
            <a:r>
              <a:rPr lang="en-US" altLang="zh-TW" dirty="0"/>
              <a:t>}</a:t>
            </a:r>
            <a:br>
              <a:rPr lang="en-US" altLang="zh-TW" dirty="0"/>
            </a:br>
            <a:r>
              <a:rPr lang="en-US" altLang="zh-TW" dirty="0"/>
              <a:t>} </a:t>
            </a:r>
            <a:br>
              <a:rPr lang="en-US" altLang="zh-TW" dirty="0"/>
            </a:br>
            <a:r>
              <a:rPr lang="en-US" altLang="zh-TW" b="1" dirty="0">
                <a:solidFill>
                  <a:srgbClr val="CC7832"/>
                </a:solidFill>
              </a:rPr>
              <a:t>echo </a:t>
            </a:r>
            <a:r>
              <a:rPr lang="en-US" altLang="zh-TW" dirty="0">
                <a:solidFill>
                  <a:srgbClr val="6A8759"/>
                </a:solidFill>
              </a:rPr>
              <a:t>'false'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return 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b="1" dirty="0">
                <a:solidFill>
                  <a:srgbClr val="CC7832"/>
                </a:solidFill>
              </a:rPr>
              <a:t>?&gt;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3673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加入檢查自訂規</a:t>
            </a:r>
            <a:r>
              <a:rPr lang="zh-TW" altLang="en-US" dirty="0"/>
              <a:t>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808080"/>
                </a:solidFill>
              </a:rPr>
              <a:t>//</a:t>
            </a:r>
            <a:r>
              <a:rPr lang="zh-TW" altLang="en-US" dirty="0">
                <a:solidFill>
                  <a:srgbClr val="808080"/>
                </a:solidFill>
              </a:rPr>
              <a:t>自訂格式驗證</a:t>
            </a:r>
            <a:br>
              <a:rPr lang="zh-TW" altLang="en-US" dirty="0">
                <a:solidFill>
                  <a:srgbClr val="808080"/>
                </a:solidFill>
              </a:rPr>
            </a:br>
            <a:r>
              <a:rPr lang="en-US" altLang="zh-TW" dirty="0" err="1"/>
              <a:t>jQuery.</a:t>
            </a:r>
            <a:r>
              <a:rPr lang="en-US" altLang="zh-TW" dirty="0" err="1">
                <a:solidFill>
                  <a:srgbClr val="FFC66D"/>
                </a:solidFill>
              </a:rPr>
              <a:t>validator</a:t>
            </a:r>
            <a:r>
              <a:rPr lang="en-US" altLang="zh-TW" dirty="0" err="1"/>
              <a:t>.</a:t>
            </a:r>
            <a:r>
              <a:rPr lang="en-US" altLang="zh-TW" dirty="0" err="1">
                <a:solidFill>
                  <a:srgbClr val="FFC66D"/>
                </a:solidFill>
              </a:rPr>
              <a:t>addMethod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tssn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b="1" dirty="0">
                <a:solidFill>
                  <a:srgbClr val="CC7832"/>
                </a:solidFill>
              </a:rPr>
              <a:t>function</a:t>
            </a:r>
            <a:r>
              <a:rPr lang="en-US" altLang="zh-TW" dirty="0"/>
              <a:t>(value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/>
              <a:t>element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 err="1"/>
              <a:t>param</a:t>
            </a:r>
            <a:r>
              <a:rPr lang="en-US" altLang="zh-TW" dirty="0"/>
              <a:t>) {</a:t>
            </a:r>
            <a:br>
              <a:rPr lang="en-US" altLang="zh-TW" dirty="0"/>
            </a:br>
            <a:r>
              <a:rPr lang="en-US" altLang="zh-TW" dirty="0"/>
              <a:t>   </a:t>
            </a:r>
            <a:r>
              <a:rPr lang="en-US" altLang="zh-TW" b="1" dirty="0" err="1">
                <a:solidFill>
                  <a:srgbClr val="CC7832"/>
                </a:solidFill>
              </a:rPr>
              <a:t>var</a:t>
            </a:r>
            <a:r>
              <a:rPr lang="en-US" altLang="zh-TW" b="1" dirty="0">
                <a:solidFill>
                  <a:srgbClr val="CC7832"/>
                </a:solidFill>
              </a:rPr>
              <a:t> </a:t>
            </a:r>
            <a:r>
              <a:rPr lang="en-US" altLang="zh-TW" dirty="0" err="1"/>
              <a:t>tssn</a:t>
            </a:r>
            <a:r>
              <a:rPr lang="en-US" altLang="zh-TW" dirty="0"/>
              <a:t> = </a:t>
            </a:r>
            <a:r>
              <a:rPr lang="en-US" altLang="zh-TW" dirty="0">
                <a:solidFill>
                  <a:srgbClr val="6A8759"/>
                </a:solidFill>
              </a:rPr>
              <a:t>/^[a-</a:t>
            </a:r>
            <a:r>
              <a:rPr lang="en-US" altLang="zh-TW" dirty="0" err="1">
                <a:solidFill>
                  <a:srgbClr val="6A8759"/>
                </a:solidFill>
              </a:rPr>
              <a:t>zA</a:t>
            </a:r>
            <a:r>
              <a:rPr lang="en-US" altLang="zh-TW" dirty="0">
                <a:solidFill>
                  <a:srgbClr val="6A8759"/>
                </a:solidFill>
              </a:rPr>
              <a:t>-Z]{1}[1-2]{1}[0-9]{8}$/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b="1" dirty="0">
                <a:solidFill>
                  <a:srgbClr val="CC7832"/>
                </a:solidFill>
              </a:rPr>
              <a:t>return </a:t>
            </a:r>
            <a:r>
              <a:rPr lang="en-US" altLang="zh-TW" b="1" dirty="0" err="1">
                <a:solidFill>
                  <a:srgbClr val="CC7832"/>
                </a:solidFill>
              </a:rPr>
              <a:t>this</a:t>
            </a:r>
            <a:r>
              <a:rPr lang="en-US" altLang="zh-TW" dirty="0" err="1"/>
              <a:t>.</a:t>
            </a:r>
            <a:r>
              <a:rPr lang="en-US" altLang="zh-TW" dirty="0" err="1">
                <a:solidFill>
                  <a:srgbClr val="FFC66D"/>
                </a:solidFill>
              </a:rPr>
              <a:t>optional</a:t>
            </a:r>
            <a:r>
              <a:rPr lang="en-US" altLang="zh-TW" dirty="0"/>
              <a:t>(element) || (</a:t>
            </a:r>
            <a:r>
              <a:rPr lang="en-US" altLang="zh-TW" dirty="0" err="1"/>
              <a:t>tssn.</a:t>
            </a:r>
            <a:r>
              <a:rPr lang="en-US" altLang="zh-TW" dirty="0" err="1">
                <a:solidFill>
                  <a:srgbClr val="FFC66D"/>
                </a:solidFill>
              </a:rPr>
              <a:t>test</a:t>
            </a:r>
            <a:r>
              <a:rPr lang="en-US" altLang="zh-TW" dirty="0"/>
              <a:t>(value))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zh-TW" altLang="en-US" dirty="0">
                <a:solidFill>
                  <a:srgbClr val="6A8759"/>
                </a:solidFill>
              </a:rPr>
              <a:t>身份證格式有誤！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/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 err="1"/>
              <a:t>jQuery.</a:t>
            </a:r>
            <a:r>
              <a:rPr lang="en-US" altLang="zh-TW" dirty="0" err="1">
                <a:solidFill>
                  <a:srgbClr val="FFC66D"/>
                </a:solidFill>
              </a:rPr>
              <a:t>validator</a:t>
            </a:r>
            <a:r>
              <a:rPr lang="en-US" altLang="zh-TW" dirty="0" err="1"/>
              <a:t>.</a:t>
            </a:r>
            <a:r>
              <a:rPr lang="en-US" altLang="zh-TW" dirty="0" err="1">
                <a:solidFill>
                  <a:srgbClr val="FFC66D"/>
                </a:solidFill>
              </a:rPr>
              <a:t>addMethod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checkphone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b="1" dirty="0">
                <a:solidFill>
                  <a:srgbClr val="CC7832"/>
                </a:solidFill>
              </a:rPr>
              <a:t>function</a:t>
            </a:r>
            <a:r>
              <a:rPr lang="en-US" altLang="zh-TW" dirty="0"/>
              <a:t>(value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/>
              <a:t>element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 err="1"/>
              <a:t>param</a:t>
            </a:r>
            <a:r>
              <a:rPr lang="en-US" altLang="zh-TW" dirty="0"/>
              <a:t>) {</a:t>
            </a:r>
            <a:br>
              <a:rPr lang="en-US" altLang="zh-TW" dirty="0"/>
            </a:br>
            <a:r>
              <a:rPr lang="en-US" altLang="zh-TW" dirty="0"/>
              <a:t>   </a:t>
            </a:r>
            <a:r>
              <a:rPr lang="en-US" altLang="zh-TW" b="1" dirty="0" err="1">
                <a:solidFill>
                  <a:srgbClr val="CC7832"/>
                </a:solidFill>
              </a:rPr>
              <a:t>var</a:t>
            </a:r>
            <a:r>
              <a:rPr lang="en-US" altLang="zh-TW" b="1" dirty="0">
                <a:solidFill>
                  <a:srgbClr val="CC7832"/>
                </a:solidFill>
              </a:rPr>
              <a:t> </a:t>
            </a:r>
            <a:r>
              <a:rPr lang="en-US" altLang="zh-TW" dirty="0" err="1"/>
              <a:t>checkphone</a:t>
            </a:r>
            <a:r>
              <a:rPr lang="en-US" altLang="zh-TW" dirty="0"/>
              <a:t> = </a:t>
            </a:r>
            <a:r>
              <a:rPr lang="en-US" altLang="zh-TW" dirty="0">
                <a:solidFill>
                  <a:srgbClr val="6A8759"/>
                </a:solidFill>
              </a:rPr>
              <a:t>/^[0-9]{10}$/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b="1" dirty="0">
                <a:solidFill>
                  <a:srgbClr val="CC7832"/>
                </a:solidFill>
              </a:rPr>
              <a:t>return </a:t>
            </a:r>
            <a:r>
              <a:rPr lang="en-US" altLang="zh-TW" b="1" dirty="0" err="1">
                <a:solidFill>
                  <a:srgbClr val="CC7832"/>
                </a:solidFill>
              </a:rPr>
              <a:t>this</a:t>
            </a:r>
            <a:r>
              <a:rPr lang="en-US" altLang="zh-TW" dirty="0" err="1"/>
              <a:t>.</a:t>
            </a:r>
            <a:r>
              <a:rPr lang="en-US" altLang="zh-TW" dirty="0" err="1">
                <a:solidFill>
                  <a:srgbClr val="FFC66D"/>
                </a:solidFill>
              </a:rPr>
              <a:t>optional</a:t>
            </a:r>
            <a:r>
              <a:rPr lang="en-US" altLang="zh-TW" dirty="0"/>
              <a:t>(element) || (</a:t>
            </a:r>
            <a:r>
              <a:rPr lang="en-US" altLang="zh-TW" dirty="0" err="1"/>
              <a:t>checkphone.</a:t>
            </a:r>
            <a:r>
              <a:rPr lang="en-US" altLang="zh-TW" dirty="0" err="1">
                <a:solidFill>
                  <a:srgbClr val="FFC66D"/>
                </a:solidFill>
              </a:rPr>
              <a:t>test</a:t>
            </a:r>
            <a:r>
              <a:rPr lang="en-US" altLang="zh-TW" dirty="0"/>
              <a:t>(value))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zh-TW" altLang="en-US" dirty="0">
                <a:solidFill>
                  <a:srgbClr val="6A8759"/>
                </a:solidFill>
              </a:rPr>
              <a:t>電話格式有誤！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/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 err="1"/>
              <a:t>jQuery.</a:t>
            </a:r>
            <a:r>
              <a:rPr lang="en-US" altLang="zh-TW" dirty="0" err="1">
                <a:solidFill>
                  <a:srgbClr val="FFC66D"/>
                </a:solidFill>
              </a:rPr>
              <a:t>validator</a:t>
            </a:r>
            <a:r>
              <a:rPr lang="en-US" altLang="zh-TW" dirty="0" err="1"/>
              <a:t>.</a:t>
            </a:r>
            <a:r>
              <a:rPr lang="en-US" altLang="zh-TW" dirty="0" err="1">
                <a:solidFill>
                  <a:srgbClr val="FFC66D"/>
                </a:solidFill>
              </a:rPr>
              <a:t>addMethod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 err="1">
                <a:solidFill>
                  <a:srgbClr val="6A8759"/>
                </a:solidFill>
              </a:rPr>
              <a:t>captcha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b="1" dirty="0">
                <a:solidFill>
                  <a:srgbClr val="CC7832"/>
                </a:solidFill>
              </a:rPr>
              <a:t>function</a:t>
            </a:r>
            <a:r>
              <a:rPr lang="en-US" altLang="zh-TW" dirty="0"/>
              <a:t>(value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/>
              <a:t>element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 err="1"/>
              <a:t>param</a:t>
            </a:r>
            <a:r>
              <a:rPr lang="en-US" altLang="zh-TW" dirty="0"/>
              <a:t>) {</a:t>
            </a:r>
            <a:br>
              <a:rPr lang="en-US" altLang="zh-TW" dirty="0"/>
            </a:br>
            <a:r>
              <a:rPr lang="en-US" altLang="zh-TW" dirty="0"/>
              <a:t>            </a:t>
            </a:r>
            <a:r>
              <a:rPr lang="en-US" altLang="zh-TW" dirty="0">
                <a:solidFill>
                  <a:srgbClr val="808080"/>
                </a:solidFill>
              </a:rPr>
              <a:t>// </a:t>
            </a:r>
            <a:r>
              <a:rPr lang="en-US" altLang="zh-TW" dirty="0" err="1">
                <a:solidFill>
                  <a:srgbClr val="808080"/>
                </a:solidFill>
              </a:rPr>
              <a:t>var</a:t>
            </a:r>
            <a:r>
              <a:rPr lang="en-US" altLang="zh-TW" dirty="0">
                <a:solidFill>
                  <a:srgbClr val="808080"/>
                </a:solidFill>
              </a:rPr>
              <a:t> </a:t>
            </a:r>
            <a:r>
              <a:rPr lang="en-US" altLang="zh-TW" dirty="0" err="1">
                <a:solidFill>
                  <a:srgbClr val="808080"/>
                </a:solidFill>
              </a:rPr>
              <a:t>captcha</a:t>
            </a:r>
            <a:r>
              <a:rPr lang="en-US" altLang="zh-TW" dirty="0">
                <a:solidFill>
                  <a:srgbClr val="808080"/>
                </a:solidFill>
              </a:rPr>
              <a:t> = /^[0-9a-z_A-Z]{4}$/;</a:t>
            </a:r>
            <a:br>
              <a:rPr lang="en-US" altLang="zh-TW" dirty="0">
                <a:solidFill>
                  <a:srgbClr val="808080"/>
                </a:solidFill>
              </a:rPr>
            </a:br>
            <a:r>
              <a:rPr lang="en-US" altLang="zh-TW" dirty="0">
                <a:solidFill>
                  <a:srgbClr val="808080"/>
                </a:solidFill>
              </a:rPr>
              <a:t>   </a:t>
            </a:r>
            <a:r>
              <a:rPr lang="en-US" altLang="zh-TW" b="1" dirty="0" err="1">
                <a:solidFill>
                  <a:srgbClr val="CC7832"/>
                </a:solidFill>
              </a:rPr>
              <a:t>var</a:t>
            </a:r>
            <a:r>
              <a:rPr lang="en-US" altLang="zh-TW" b="1" dirty="0">
                <a:solidFill>
                  <a:srgbClr val="CC7832"/>
                </a:solidFill>
              </a:rPr>
              <a:t> </a:t>
            </a:r>
            <a:r>
              <a:rPr lang="en-US" altLang="zh-TW" dirty="0" err="1"/>
              <a:t>captcha</a:t>
            </a:r>
            <a:r>
              <a:rPr lang="en-US" altLang="zh-TW" dirty="0"/>
              <a:t> = </a:t>
            </a:r>
            <a:r>
              <a:rPr lang="en-US" altLang="zh-TW" dirty="0">
                <a:solidFill>
                  <a:srgbClr val="6A8759"/>
                </a:solidFill>
              </a:rPr>
              <a:t>/^[0-9a-z_A-Z</a:t>
            </a:r>
            <a:r>
              <a:rPr lang="en-US" altLang="zh-TW" dirty="0" smtClean="0">
                <a:solidFill>
                  <a:srgbClr val="6A8759"/>
                </a:solidFill>
              </a:rPr>
              <a:t>]{4}$/</a:t>
            </a:r>
            <a:r>
              <a:rPr lang="en-US" altLang="zh-TW" dirty="0" smtClean="0">
                <a:solidFill>
                  <a:srgbClr val="CC7832"/>
                </a:solidFill>
              </a:rPr>
              <a:t>;</a:t>
            </a:r>
            <a:r>
              <a:rPr lang="en-US" altLang="zh-TW" dirty="0">
                <a:solidFill>
                  <a:srgbClr val="CC7832"/>
                </a:solidFill>
              </a:rPr>
              <a:t/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>
                <a:solidFill>
                  <a:srgbClr val="CC7832"/>
                </a:solidFill>
              </a:rPr>
              <a:t>            </a:t>
            </a:r>
            <a:r>
              <a:rPr lang="en-US" altLang="zh-TW" b="1" dirty="0">
                <a:solidFill>
                  <a:srgbClr val="CC7832"/>
                </a:solidFill>
              </a:rPr>
              <a:t>return </a:t>
            </a:r>
            <a:r>
              <a:rPr lang="en-US" altLang="zh-TW" b="1" dirty="0" err="1">
                <a:solidFill>
                  <a:srgbClr val="CC7832"/>
                </a:solidFill>
              </a:rPr>
              <a:t>this</a:t>
            </a:r>
            <a:r>
              <a:rPr lang="en-US" altLang="zh-TW" dirty="0" err="1"/>
              <a:t>.</a:t>
            </a:r>
            <a:r>
              <a:rPr lang="en-US" altLang="zh-TW" dirty="0" err="1">
                <a:solidFill>
                  <a:srgbClr val="FFC66D"/>
                </a:solidFill>
              </a:rPr>
              <a:t>optional</a:t>
            </a:r>
            <a:r>
              <a:rPr lang="en-US" altLang="zh-TW" dirty="0"/>
              <a:t>(element) || (</a:t>
            </a:r>
            <a:r>
              <a:rPr lang="en-US" altLang="zh-TW" dirty="0" err="1"/>
              <a:t>captcha.</a:t>
            </a:r>
            <a:r>
              <a:rPr lang="en-US" altLang="zh-TW" dirty="0" err="1">
                <a:solidFill>
                  <a:srgbClr val="FFC66D"/>
                </a:solidFill>
              </a:rPr>
              <a:t>test</a:t>
            </a:r>
            <a:r>
              <a:rPr lang="en-US" altLang="zh-TW" dirty="0"/>
              <a:t>(value))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br>
              <a:rPr lang="en-US" altLang="zh-TW" dirty="0">
                <a:solidFill>
                  <a:srgbClr val="CC7832"/>
                </a:solidFill>
              </a:rPr>
            </a:br>
            <a:r>
              <a:rPr lang="en-US" altLang="zh-TW" dirty="0"/>
              <a:t>}</a:t>
            </a:r>
            <a:r>
              <a:rPr lang="en-US" altLang="zh-TW" dirty="0">
                <a:solidFill>
                  <a:srgbClr val="CC7832"/>
                </a:solidFill>
              </a:rPr>
              <a:t>, 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zh-TW" altLang="en-US" dirty="0">
                <a:solidFill>
                  <a:srgbClr val="6A8759"/>
                </a:solidFill>
              </a:rPr>
              <a:t>驗證碼格式有誤！</a:t>
            </a:r>
            <a:r>
              <a:rPr lang="en-US" altLang="zh-TW" dirty="0">
                <a:solidFill>
                  <a:srgbClr val="6A8759"/>
                </a:solidFill>
              </a:rPr>
              <a:t>"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CC7832"/>
                </a:solidFill>
              </a:rPr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2123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規則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err="1"/>
              <a:t>span.error</a:t>
            </a:r>
            <a:r>
              <a:rPr lang="en-US" altLang="zh-TW" dirty="0"/>
              <a:t>-</a:t>
            </a:r>
            <a:r>
              <a:rPr lang="en-US" altLang="zh-TW" dirty="0" err="1"/>
              <a:t>tips,span.error</a:t>
            </a:r>
            <a:r>
              <a:rPr lang="en-US" altLang="zh-TW" dirty="0"/>
              <a:t>-tips::before {</a:t>
            </a:r>
          </a:p>
          <a:p>
            <a:r>
              <a:rPr lang="en-US" altLang="zh-TW" dirty="0"/>
              <a:t>font-family: "Font Awesome 5 Free";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color:red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</a:t>
            </a:r>
            <a:r>
              <a:rPr lang="en-US" altLang="zh-TW" dirty="0" smtClean="0"/>
              <a:t>content</a:t>
            </a:r>
            <a:r>
              <a:rPr lang="en-US" altLang="zh-TW" dirty="0"/>
              <a:t>: "\f06a</a:t>
            </a:r>
            <a:r>
              <a:rPr lang="en-US" altLang="zh-TW" dirty="0" smtClean="0"/>
              <a:t>";</a:t>
            </a:r>
          </a:p>
          <a:p>
            <a:r>
              <a:rPr lang="en-US" altLang="zh-TW" dirty="0" smtClean="0"/>
              <a:t>}</a:t>
            </a:r>
            <a:endParaRPr lang="en-US" altLang="zh-TW" dirty="0"/>
          </a:p>
          <a:p>
            <a:r>
              <a:rPr lang="en-US" altLang="zh-TW" dirty="0" err="1"/>
              <a:t>span.valid</a:t>
            </a:r>
            <a:r>
              <a:rPr lang="en-US" altLang="zh-TW" dirty="0"/>
              <a:t>-</a:t>
            </a:r>
            <a:r>
              <a:rPr lang="en-US" altLang="zh-TW" dirty="0" err="1"/>
              <a:t>tips,span.valid</a:t>
            </a:r>
            <a:r>
              <a:rPr lang="en-US" altLang="zh-TW" dirty="0"/>
              <a:t>-tips::before {</a:t>
            </a:r>
          </a:p>
          <a:p>
            <a:r>
              <a:rPr lang="en-US" altLang="zh-TW" dirty="0" smtClean="0"/>
              <a:t>    font-family</a:t>
            </a:r>
            <a:r>
              <a:rPr lang="en-US" altLang="zh-TW" dirty="0"/>
              <a:t>: "Font Awesome 5 Free</a:t>
            </a:r>
            <a:r>
              <a:rPr lang="en-US" altLang="zh-TW" dirty="0" smtClean="0"/>
              <a:t>";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color:greenyellow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    content: "\f164";</a:t>
            </a:r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6025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84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測試表單</a:t>
            </a:r>
            <a:r>
              <a:rPr lang="zh-TW" altLang="en-US" dirty="0"/>
              <a:t>檢查</a:t>
            </a:r>
            <a:r>
              <a:rPr lang="en-US" altLang="zh-TW" dirty="0" err="1"/>
              <a:t>javascript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4207222" cy="51999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67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smtClean="0"/>
              <a:t>bootstrap</a:t>
            </a:r>
            <a:r>
              <a:rPr lang="zh-TW" altLang="en-US" dirty="0" smtClean="0"/>
              <a:t>是由</a:t>
            </a:r>
            <a:r>
              <a:rPr lang="en-US" altLang="zh-TW" dirty="0" smtClean="0"/>
              <a:t>Twitter</a:t>
            </a:r>
            <a:r>
              <a:rPr lang="zh-TW" altLang="zh-TW" dirty="0"/>
              <a:t>公司發表，是目前網頁設計客戶端與行動通訊所歡迎的</a:t>
            </a:r>
            <a:r>
              <a:rPr lang="en-US" altLang="zh-TW" dirty="0" smtClean="0"/>
              <a:t>Framework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zh-TW" dirty="0" smtClean="0"/>
              <a:t>它</a:t>
            </a:r>
            <a:r>
              <a:rPr lang="zh-TW" altLang="zh-TW" dirty="0"/>
              <a:t>由</a:t>
            </a:r>
            <a:r>
              <a:rPr lang="en-US" altLang="zh-TW" dirty="0"/>
              <a:t>Twitter</a:t>
            </a:r>
            <a:r>
              <a:rPr lang="zh-TW" altLang="zh-TW" dirty="0" smtClean="0"/>
              <a:t>的</a:t>
            </a:r>
            <a:r>
              <a:rPr lang="zh-TW" altLang="en-US" dirty="0" smtClean="0"/>
              <a:t>內部二位</a:t>
            </a:r>
            <a:r>
              <a:rPr lang="zh-TW" altLang="zh-TW" dirty="0" smtClean="0"/>
              <a:t>設計師合作</a:t>
            </a:r>
            <a:r>
              <a:rPr lang="zh-TW" altLang="zh-TW" dirty="0"/>
              <a:t>開發。</a:t>
            </a:r>
          </a:p>
          <a:p>
            <a:r>
              <a:rPr lang="en-US" altLang="zh-TW" dirty="0"/>
              <a:t>Bootstrap</a:t>
            </a:r>
            <a:r>
              <a:rPr lang="zh-TW" altLang="zh-TW" dirty="0"/>
              <a:t>主要建構在</a:t>
            </a:r>
            <a:r>
              <a:rPr lang="en-US" altLang="zh-TW" dirty="0"/>
              <a:t>HTML5</a:t>
            </a:r>
            <a:r>
              <a:rPr lang="zh-TW" altLang="zh-TW" dirty="0"/>
              <a:t>、</a:t>
            </a:r>
            <a:r>
              <a:rPr lang="en-US" altLang="zh-TW" dirty="0"/>
              <a:t>CSS</a:t>
            </a:r>
            <a:r>
              <a:rPr lang="zh-TW" altLang="zh-TW" dirty="0"/>
              <a:t>、</a:t>
            </a:r>
            <a:r>
              <a:rPr lang="en-US" altLang="zh-TW" dirty="0"/>
              <a:t>JAVASCRIPT</a:t>
            </a:r>
            <a:r>
              <a:rPr lang="zh-TW" altLang="zh-TW" dirty="0"/>
              <a:t>的基礎上。</a:t>
            </a:r>
          </a:p>
          <a:p>
            <a:r>
              <a:rPr lang="zh-TW" altLang="en-US" dirty="0" smtClean="0"/>
              <a:t>特色為</a:t>
            </a:r>
            <a:r>
              <a:rPr lang="zh-TW" altLang="zh-TW" dirty="0" smtClean="0"/>
              <a:t>使用</a:t>
            </a:r>
            <a:r>
              <a:rPr lang="zh-TW" altLang="zh-TW" dirty="0"/>
              <a:t>簡單，可靈活組合應用，使得網頁設計開發更加快速，</a:t>
            </a:r>
            <a:r>
              <a:rPr lang="en-US" altLang="zh-TW" dirty="0"/>
              <a:t>Bootstrap</a:t>
            </a:r>
            <a:r>
              <a:rPr lang="zh-TW" altLang="zh-TW" dirty="0"/>
              <a:t>提供了更佳視覺化網頁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https://getbootstrap.com/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38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帶入表單上傳</a:t>
            </a:r>
            <a:r>
              <a:rPr lang="en-US" altLang="zh-TW" dirty="0" err="1" smtClean="0"/>
              <a:t>javascript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776864" cy="5574495"/>
          </a:xfrm>
        </p:spPr>
      </p:pic>
    </p:spTree>
    <p:extLst>
      <p:ext uri="{BB962C8B-B14F-4D97-AF65-F5344CB8AC3E}">
        <p14:creationId xmlns:p14="http://schemas.microsoft.com/office/powerpoint/2010/main" val="27278088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0421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2564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建立表單</a:t>
            </a:r>
            <a:r>
              <a:rPr lang="zh-TW" altLang="en-US" dirty="0"/>
              <a:t>上傳</a:t>
            </a:r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272808" cy="5999685"/>
          </a:xfrm>
        </p:spPr>
      </p:pic>
    </p:spTree>
    <p:extLst>
      <p:ext uri="{BB962C8B-B14F-4D97-AF65-F5344CB8AC3E}">
        <p14:creationId xmlns:p14="http://schemas.microsoft.com/office/powerpoint/2010/main" val="36429871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39552" y="476672"/>
            <a:ext cx="73448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C7832"/>
                </a:solidFill>
              </a:rPr>
              <a:t>function </a:t>
            </a:r>
            <a:r>
              <a:rPr lang="en-US" altLang="zh-TW" sz="1400" dirty="0" err="1">
                <a:solidFill>
                  <a:srgbClr val="FFC66D"/>
                </a:solidFill>
              </a:rPr>
              <a:t>ajaxFileUpload</a:t>
            </a:r>
            <a:r>
              <a:rPr lang="en-US" altLang="zh-TW" sz="1400" dirty="0"/>
              <a:t>(){</a:t>
            </a:r>
            <a:br>
              <a:rPr lang="en-US" altLang="zh-TW" sz="1400" dirty="0"/>
            </a:br>
            <a:r>
              <a:rPr lang="en-US" altLang="zh-TW" sz="1400" dirty="0"/>
              <a:t>   </a:t>
            </a:r>
            <a:r>
              <a:rPr lang="en-US" altLang="zh-TW" sz="1400" b="1" dirty="0" err="1">
                <a:solidFill>
                  <a:srgbClr val="CC7832"/>
                </a:solidFill>
              </a:rPr>
              <a:t>var</a:t>
            </a:r>
            <a:r>
              <a:rPr lang="en-US" altLang="zh-TW" sz="1400" b="1" dirty="0">
                <a:solidFill>
                  <a:srgbClr val="CC7832"/>
                </a:solidFill>
              </a:rPr>
              <a:t> </a:t>
            </a:r>
            <a:r>
              <a:rPr lang="en-US" altLang="zh-TW" sz="1400" dirty="0" err="1"/>
              <a:t>fileName</a:t>
            </a:r>
            <a:r>
              <a:rPr lang="en-US" altLang="zh-TW" sz="1400" dirty="0"/>
              <a:t> = </a:t>
            </a:r>
            <a:r>
              <a:rPr lang="en-US" altLang="zh-TW" sz="1400" dirty="0">
                <a:solidFill>
                  <a:srgbClr val="FFC66D"/>
                </a:solidFill>
              </a:rPr>
              <a:t>$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6A8759"/>
                </a:solidFill>
              </a:rPr>
              <a:t>'#</a:t>
            </a:r>
            <a:r>
              <a:rPr lang="en-US" altLang="zh-TW" sz="14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/>
              <a:t>).</a:t>
            </a:r>
            <a:r>
              <a:rPr lang="en-US" altLang="zh-TW" sz="1400" dirty="0" err="1">
                <a:solidFill>
                  <a:srgbClr val="FFC66D"/>
                </a:solidFill>
              </a:rPr>
              <a:t>val</a:t>
            </a:r>
            <a:r>
              <a:rPr lang="en-US" altLang="zh-TW" sz="1400" dirty="0"/>
              <a:t>()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</a:t>
            </a:r>
            <a:r>
              <a:rPr lang="en-US" altLang="zh-TW" sz="1400" b="1" dirty="0" err="1">
                <a:solidFill>
                  <a:srgbClr val="CC7832"/>
                </a:solidFill>
              </a:rPr>
              <a:t>var</a:t>
            </a:r>
            <a:r>
              <a:rPr lang="en-US" altLang="zh-TW" sz="1400" b="1" dirty="0">
                <a:solidFill>
                  <a:srgbClr val="CC7832"/>
                </a:solidFill>
              </a:rPr>
              <a:t> </a:t>
            </a:r>
            <a:r>
              <a:rPr lang="en-US" altLang="zh-TW" sz="1400" dirty="0" err="1"/>
              <a:t>idxDot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fileName.</a:t>
            </a:r>
            <a:r>
              <a:rPr lang="en-US" altLang="zh-TW" sz="1400" dirty="0" err="1">
                <a:solidFill>
                  <a:srgbClr val="FFC66D"/>
                </a:solidFill>
              </a:rPr>
              <a:t>lastIndexOf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6A8759"/>
                </a:solidFill>
              </a:rPr>
              <a:t>"."</a:t>
            </a:r>
            <a:r>
              <a:rPr lang="en-US" altLang="zh-TW" sz="1400" dirty="0"/>
              <a:t>) + </a:t>
            </a:r>
            <a:r>
              <a:rPr lang="en-US" altLang="zh-TW" sz="1400" dirty="0">
                <a:solidFill>
                  <a:srgbClr val="6897BB"/>
                </a:solidFill>
              </a:rPr>
              <a:t>1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</a:t>
            </a:r>
            <a:r>
              <a:rPr lang="en-US" altLang="zh-TW" sz="1400" b="1" dirty="0" err="1">
                <a:solidFill>
                  <a:srgbClr val="CC7832"/>
                </a:solidFill>
              </a:rPr>
              <a:t>var</a:t>
            </a:r>
            <a:r>
              <a:rPr lang="en-US" altLang="zh-TW" sz="1400" b="1" dirty="0">
                <a:solidFill>
                  <a:srgbClr val="CC7832"/>
                </a:solidFill>
              </a:rPr>
              <a:t> </a:t>
            </a:r>
            <a:r>
              <a:rPr lang="en-US" altLang="zh-TW" sz="1400" dirty="0" err="1"/>
              <a:t>extFile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fileName.</a:t>
            </a:r>
            <a:r>
              <a:rPr lang="en-US" altLang="zh-TW" sz="1400" dirty="0" err="1">
                <a:solidFill>
                  <a:srgbClr val="FFC66D"/>
                </a:solidFill>
              </a:rPr>
              <a:t>substr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idxDot</a:t>
            </a:r>
            <a:r>
              <a:rPr lang="en-US" altLang="zh-TW" sz="1400" dirty="0">
                <a:solidFill>
                  <a:srgbClr val="CC7832"/>
                </a:solidFill>
              </a:rPr>
              <a:t>, </a:t>
            </a:r>
            <a:r>
              <a:rPr lang="en-US" altLang="zh-TW" sz="1400" dirty="0" err="1"/>
              <a:t>fileName.</a:t>
            </a:r>
            <a:r>
              <a:rPr lang="en-US" altLang="zh-TW" sz="1400" dirty="0" err="1">
                <a:solidFill>
                  <a:srgbClr val="9876AA"/>
                </a:solidFill>
              </a:rPr>
              <a:t>length</a:t>
            </a:r>
            <a:r>
              <a:rPr lang="en-US" altLang="zh-TW" sz="1400" dirty="0"/>
              <a:t>).</a:t>
            </a:r>
            <a:r>
              <a:rPr lang="en-US" altLang="zh-TW" sz="1400" dirty="0" err="1">
                <a:solidFill>
                  <a:srgbClr val="FFC66D"/>
                </a:solidFill>
              </a:rPr>
              <a:t>toLowerCase</a:t>
            </a:r>
            <a:r>
              <a:rPr lang="en-US" altLang="zh-TW" sz="1400" dirty="0"/>
              <a:t>()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</a:t>
            </a:r>
            <a:r>
              <a:rPr lang="en-US" altLang="zh-TW" sz="1400" b="1" dirty="0">
                <a:solidFill>
                  <a:srgbClr val="CC7832"/>
                </a:solidFill>
              </a:rPr>
              <a:t>if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extFile</a:t>
            </a:r>
            <a:r>
              <a:rPr lang="en-US" altLang="zh-TW" sz="1400" dirty="0"/>
              <a:t>==</a:t>
            </a:r>
            <a:r>
              <a:rPr lang="en-US" altLang="zh-TW" sz="1400" dirty="0">
                <a:solidFill>
                  <a:srgbClr val="6A8759"/>
                </a:solidFill>
              </a:rPr>
              <a:t>"jpg" </a:t>
            </a:r>
            <a:r>
              <a:rPr lang="en-US" altLang="zh-TW" sz="1400" dirty="0"/>
              <a:t>|| </a:t>
            </a:r>
            <a:r>
              <a:rPr lang="en-US" altLang="zh-TW" sz="1400" dirty="0" err="1"/>
              <a:t>extFile</a:t>
            </a:r>
            <a:r>
              <a:rPr lang="en-US" altLang="zh-TW" sz="1400" dirty="0"/>
              <a:t>==</a:t>
            </a:r>
            <a:r>
              <a:rPr lang="en-US" altLang="zh-TW" sz="1400" dirty="0">
                <a:solidFill>
                  <a:srgbClr val="6A8759"/>
                </a:solidFill>
              </a:rPr>
              <a:t>"jpeg" </a:t>
            </a:r>
            <a:r>
              <a:rPr lang="en-US" altLang="zh-TW" sz="1400" dirty="0"/>
              <a:t>|| </a:t>
            </a:r>
            <a:r>
              <a:rPr lang="en-US" altLang="zh-TW" sz="1400" dirty="0" err="1"/>
              <a:t>extFile</a:t>
            </a:r>
            <a:r>
              <a:rPr lang="en-US" altLang="zh-TW" sz="1400" dirty="0"/>
              <a:t>==</a:t>
            </a:r>
            <a:r>
              <a:rPr lang="en-US" altLang="zh-TW" sz="1400" dirty="0">
                <a:solidFill>
                  <a:srgbClr val="6A8759"/>
                </a:solidFill>
              </a:rPr>
              <a:t>"</a:t>
            </a:r>
            <a:r>
              <a:rPr lang="en-US" altLang="zh-TW" sz="1400" dirty="0" err="1">
                <a:solidFill>
                  <a:srgbClr val="6A8759"/>
                </a:solidFill>
              </a:rPr>
              <a:t>png</a:t>
            </a:r>
            <a:r>
              <a:rPr lang="en-US" altLang="zh-TW" sz="1400" dirty="0">
                <a:solidFill>
                  <a:srgbClr val="6A8759"/>
                </a:solidFill>
              </a:rPr>
              <a:t>"</a:t>
            </a:r>
            <a:r>
              <a:rPr lang="en-US" altLang="zh-TW" sz="1400" dirty="0"/>
              <a:t>|| </a:t>
            </a:r>
            <a:r>
              <a:rPr lang="en-US" altLang="zh-TW" sz="1400" dirty="0" err="1"/>
              <a:t>extFile</a:t>
            </a:r>
            <a:r>
              <a:rPr lang="en-US" altLang="zh-TW" sz="1400" dirty="0"/>
              <a:t>==</a:t>
            </a:r>
            <a:r>
              <a:rPr lang="en-US" altLang="zh-TW" sz="1400" dirty="0">
                <a:solidFill>
                  <a:srgbClr val="6A8759"/>
                </a:solidFill>
              </a:rPr>
              <a:t>"gif"</a:t>
            </a:r>
            <a:r>
              <a:rPr lang="en-US" altLang="zh-TW" sz="1400" dirty="0"/>
              <a:t>){</a:t>
            </a:r>
            <a:br>
              <a:rPr lang="en-US" altLang="zh-TW" sz="1400" dirty="0"/>
            </a:br>
            <a:r>
              <a:rPr lang="en-US" altLang="zh-TW" sz="1400" dirty="0"/>
              <a:t>              $.</a:t>
            </a:r>
            <a:r>
              <a:rPr lang="en-US" altLang="zh-TW" sz="1400" dirty="0" err="1"/>
              <a:t>ajaxFileUpload</a:t>
            </a:r>
            <a:r>
              <a:rPr lang="en-US" altLang="zh-TW" sz="1400" dirty="0"/>
              <a:t>({</a:t>
            </a:r>
            <a:br>
              <a:rPr lang="en-US" altLang="zh-TW" sz="1400" dirty="0"/>
            </a:br>
            <a:r>
              <a:rPr lang="en-US" altLang="zh-TW" sz="1400" dirty="0"/>
              <a:t>         </a:t>
            </a:r>
            <a:r>
              <a:rPr lang="en-US" altLang="zh-TW" sz="1400" dirty="0">
                <a:solidFill>
                  <a:srgbClr val="9876AA"/>
                </a:solidFill>
              </a:rPr>
              <a:t>url</a:t>
            </a:r>
            <a:r>
              <a:rPr lang="en-US" altLang="zh-TW" sz="1400" dirty="0"/>
              <a:t>:</a:t>
            </a:r>
            <a:r>
              <a:rPr lang="en-US" altLang="zh-TW" sz="1400" dirty="0">
                <a:solidFill>
                  <a:srgbClr val="6A8759"/>
                </a:solidFill>
              </a:rPr>
              <a:t>'doajaxfileupload01.php'</a:t>
            </a:r>
            <a:r>
              <a:rPr lang="en-US" altLang="zh-TW" sz="1400" dirty="0">
                <a:solidFill>
                  <a:srgbClr val="CC7832"/>
                </a:solidFill>
              </a:rPr>
              <a:t>,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</a:t>
            </a:r>
            <a:r>
              <a:rPr lang="en-US" altLang="zh-TW" sz="1400" dirty="0" err="1">
                <a:solidFill>
                  <a:srgbClr val="9876AA"/>
                </a:solidFill>
              </a:rPr>
              <a:t>secureuri</a:t>
            </a:r>
            <a:r>
              <a:rPr lang="en-US" altLang="zh-TW" sz="1400" dirty="0" err="1"/>
              <a:t>:</a:t>
            </a:r>
            <a:r>
              <a:rPr lang="en-US" altLang="zh-TW" sz="1400" b="1" dirty="0" err="1">
                <a:solidFill>
                  <a:srgbClr val="CC7832"/>
                </a:solidFill>
              </a:rPr>
              <a:t>false</a:t>
            </a:r>
            <a:r>
              <a:rPr lang="en-US" altLang="zh-TW" sz="1400" dirty="0">
                <a:solidFill>
                  <a:srgbClr val="CC7832"/>
                </a:solidFill>
              </a:rPr>
              <a:t>,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</a:t>
            </a:r>
            <a:r>
              <a:rPr lang="en-US" altLang="zh-TW" sz="1400" dirty="0" err="1">
                <a:solidFill>
                  <a:srgbClr val="9876AA"/>
                </a:solidFill>
              </a:rPr>
              <a:t>fileElementId</a:t>
            </a:r>
            <a:r>
              <a:rPr lang="en-US" altLang="zh-TW" sz="1400" dirty="0"/>
              <a:t>: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>
                <a:solidFill>
                  <a:srgbClr val="CC7832"/>
                </a:solidFill>
              </a:rPr>
              <a:t>,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</a:t>
            </a:r>
            <a:r>
              <a:rPr lang="en-US" altLang="zh-TW" sz="1400" dirty="0" err="1">
                <a:solidFill>
                  <a:srgbClr val="9876AA"/>
                </a:solidFill>
              </a:rPr>
              <a:t>dataType</a:t>
            </a:r>
            <a:r>
              <a:rPr lang="en-US" altLang="zh-TW" sz="1400" dirty="0"/>
              <a:t>: 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 err="1">
                <a:solidFill>
                  <a:srgbClr val="6A8759"/>
                </a:solidFill>
              </a:rPr>
              <a:t>json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>
                <a:solidFill>
                  <a:srgbClr val="CC7832"/>
                </a:solidFill>
              </a:rPr>
              <a:t>,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</a:t>
            </a:r>
            <a:r>
              <a:rPr lang="en-US" altLang="zh-TW" sz="1400" dirty="0">
                <a:solidFill>
                  <a:srgbClr val="FFC66D"/>
                </a:solidFill>
              </a:rPr>
              <a:t>success</a:t>
            </a:r>
            <a:r>
              <a:rPr lang="en-US" altLang="zh-TW" sz="1400" dirty="0"/>
              <a:t>: </a:t>
            </a:r>
            <a:r>
              <a:rPr lang="en-US" altLang="zh-TW" sz="1400" b="1" dirty="0">
                <a:solidFill>
                  <a:srgbClr val="CC7832"/>
                </a:solidFill>
              </a:rPr>
              <a:t>function </a:t>
            </a:r>
            <a:r>
              <a:rPr lang="en-US" altLang="zh-TW" sz="1400" dirty="0"/>
              <a:t>(data){</a:t>
            </a:r>
            <a:br>
              <a:rPr lang="en-US" altLang="zh-TW" sz="1400" dirty="0"/>
            </a:br>
            <a:r>
              <a:rPr lang="en-US" altLang="zh-TW" sz="1400" dirty="0"/>
              <a:t>            </a:t>
            </a:r>
            <a:r>
              <a:rPr lang="en-US" altLang="zh-TW" sz="1400" b="1" dirty="0">
                <a:solidFill>
                  <a:srgbClr val="CC7832"/>
                </a:solidFill>
              </a:rPr>
              <a:t>if</a:t>
            </a:r>
            <a:r>
              <a:rPr lang="en-US" altLang="zh-TW" sz="1400" dirty="0"/>
              <a:t>(</a:t>
            </a:r>
            <a:r>
              <a:rPr lang="en-US" altLang="zh-TW" sz="1400" dirty="0" err="1"/>
              <a:t>data.</a:t>
            </a:r>
            <a:r>
              <a:rPr lang="en-US" altLang="zh-TW" sz="1400" dirty="0" err="1">
                <a:solidFill>
                  <a:srgbClr val="9876AA"/>
                </a:solidFill>
              </a:rPr>
              <a:t>success</a:t>
            </a:r>
            <a:r>
              <a:rPr lang="en-US" altLang="zh-TW" sz="1400" dirty="0"/>
              <a:t>==</a:t>
            </a:r>
            <a:r>
              <a:rPr lang="en-US" altLang="zh-TW" sz="1400" dirty="0">
                <a:solidFill>
                  <a:srgbClr val="6A8759"/>
                </a:solidFill>
              </a:rPr>
              <a:t>'true'</a:t>
            </a:r>
            <a:r>
              <a:rPr lang="en-US" altLang="zh-TW" sz="1400" dirty="0"/>
              <a:t>){</a:t>
            </a:r>
            <a:br>
              <a:rPr lang="en-US" altLang="zh-TW" sz="1400" dirty="0"/>
            </a:br>
            <a:r>
              <a:rPr lang="en-US" altLang="zh-TW" sz="1400" dirty="0"/>
              <a:t>               </a:t>
            </a:r>
            <a:r>
              <a:rPr lang="en-US" altLang="zh-TW" sz="1400" dirty="0">
                <a:solidFill>
                  <a:srgbClr val="FFC66D"/>
                </a:solidFill>
              </a:rPr>
              <a:t>alert</a:t>
            </a:r>
            <a:r>
              <a:rPr lang="en-US" altLang="zh-TW" sz="1400" dirty="0"/>
              <a:t>(data.</a:t>
            </a:r>
            <a:r>
              <a:rPr lang="en-US" altLang="zh-TW" sz="1400" dirty="0">
                <a:solidFill>
                  <a:srgbClr val="9876AA"/>
                </a:solidFill>
              </a:rPr>
              <a:t>msg</a:t>
            </a:r>
            <a:r>
              <a:rPr lang="en-US" altLang="zh-TW" sz="1400" dirty="0"/>
              <a:t>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     </a:t>
            </a:r>
            <a:r>
              <a:rPr lang="en-US" altLang="zh-TW" sz="1400" dirty="0">
                <a:solidFill>
                  <a:srgbClr val="FFC66D"/>
                </a:solidFill>
              </a:rPr>
              <a:t>$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6A8759"/>
                </a:solidFill>
              </a:rPr>
              <a:t>'#</a:t>
            </a:r>
            <a:r>
              <a:rPr lang="en-US" altLang="zh-TW" sz="1400" dirty="0" err="1">
                <a:solidFill>
                  <a:srgbClr val="6A8759"/>
                </a:solidFill>
              </a:rPr>
              <a:t>uploadname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/>
              <a:t>).</a:t>
            </a:r>
            <a:r>
              <a:rPr lang="en-US" altLang="zh-TW" sz="1400" dirty="0" err="1">
                <a:solidFill>
                  <a:srgbClr val="FFC66D"/>
                </a:solidFill>
              </a:rPr>
              <a:t>val</a:t>
            </a:r>
            <a:r>
              <a:rPr lang="en-US" altLang="zh-TW" sz="1400" dirty="0"/>
              <a:t>(</a:t>
            </a:r>
            <a:r>
              <a:rPr lang="en-US" altLang="zh-TW" sz="1400" dirty="0" err="1"/>
              <a:t>data.</a:t>
            </a:r>
            <a:r>
              <a:rPr lang="en-US" altLang="zh-TW" sz="1400" dirty="0" err="1">
                <a:solidFill>
                  <a:srgbClr val="9876AA"/>
                </a:solidFill>
              </a:rPr>
              <a:t>filename</a:t>
            </a:r>
            <a:r>
              <a:rPr lang="en-US" altLang="zh-TW" sz="1400" dirty="0"/>
              <a:t>[</a:t>
            </a:r>
            <a:r>
              <a:rPr lang="en-US" altLang="zh-TW" sz="1400" dirty="0">
                <a:solidFill>
                  <a:srgbClr val="6897BB"/>
                </a:solidFill>
              </a:rPr>
              <a:t>0</a:t>
            </a:r>
            <a:r>
              <a:rPr lang="en-US" altLang="zh-TW" sz="1400" dirty="0"/>
              <a:t>])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     </a:t>
            </a:r>
            <a:r>
              <a:rPr lang="en-US" altLang="zh-TW" sz="1400" dirty="0">
                <a:solidFill>
                  <a:srgbClr val="FFC66D"/>
                </a:solidFill>
              </a:rPr>
              <a:t>$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6A8759"/>
                </a:solidFill>
              </a:rPr>
              <a:t>'#</a:t>
            </a:r>
            <a:r>
              <a:rPr lang="en-US" altLang="zh-TW" sz="1400" dirty="0" err="1">
                <a:solidFill>
                  <a:srgbClr val="6A8759"/>
                </a:solidFill>
              </a:rPr>
              <a:t>showimg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/>
              <a:t>).</a:t>
            </a:r>
            <a:r>
              <a:rPr lang="en-US" altLang="zh-TW" sz="1400" dirty="0" err="1">
                <a:solidFill>
                  <a:srgbClr val="FFC66D"/>
                </a:solidFill>
              </a:rPr>
              <a:t>attr</a:t>
            </a:r>
            <a:r>
              <a:rPr lang="en-US" altLang="zh-TW" sz="1400" dirty="0"/>
              <a:t>({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 err="1">
                <a:solidFill>
                  <a:srgbClr val="6A8759"/>
                </a:solidFill>
              </a:rPr>
              <a:t>src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/>
              <a:t>:</a:t>
            </a:r>
            <a:r>
              <a:rPr lang="en-US" altLang="zh-TW" sz="1400" dirty="0">
                <a:solidFill>
                  <a:srgbClr val="6A8759"/>
                </a:solidFill>
              </a:rPr>
              <a:t>'uploads/'</a:t>
            </a:r>
            <a:r>
              <a:rPr lang="en-US" altLang="zh-TW" sz="1400" dirty="0"/>
              <a:t>+</a:t>
            </a:r>
            <a:r>
              <a:rPr lang="en-US" altLang="zh-TW" sz="1400" dirty="0" err="1"/>
              <a:t>data.</a:t>
            </a:r>
            <a:r>
              <a:rPr lang="en-US" altLang="zh-TW" sz="1400" dirty="0" err="1">
                <a:solidFill>
                  <a:srgbClr val="9876AA"/>
                </a:solidFill>
              </a:rPr>
              <a:t>filename</a:t>
            </a:r>
            <a:r>
              <a:rPr lang="en-US" altLang="zh-TW" sz="1400" dirty="0"/>
              <a:t>[</a:t>
            </a:r>
            <a:r>
              <a:rPr lang="en-US" altLang="zh-TW" sz="1400" dirty="0">
                <a:solidFill>
                  <a:srgbClr val="6897BB"/>
                </a:solidFill>
              </a:rPr>
              <a:t>0</a:t>
            </a:r>
            <a:r>
              <a:rPr lang="en-US" altLang="zh-TW" sz="1400" dirty="0"/>
              <a:t>]</a:t>
            </a:r>
            <a:r>
              <a:rPr lang="en-US" altLang="zh-TW" sz="1400" dirty="0">
                <a:solidFill>
                  <a:srgbClr val="CC7832"/>
                </a:solidFill>
              </a:rPr>
              <a:t>,</a:t>
            </a:r>
            <a:r>
              <a:rPr lang="en-US" altLang="zh-TW" sz="1400" dirty="0">
                <a:solidFill>
                  <a:srgbClr val="6A8759"/>
                </a:solidFill>
              </a:rPr>
              <a:t>'style'</a:t>
            </a:r>
            <a:r>
              <a:rPr lang="en-US" altLang="zh-TW" sz="1400" dirty="0"/>
              <a:t>:</a:t>
            </a:r>
            <a:r>
              <a:rPr lang="en-US" altLang="zh-TW" sz="1400" dirty="0">
                <a:solidFill>
                  <a:srgbClr val="6A8759"/>
                </a:solidFill>
              </a:rPr>
              <a:t>'</a:t>
            </a:r>
            <a:r>
              <a:rPr lang="en-US" altLang="zh-TW" sz="1400" dirty="0" err="1">
                <a:solidFill>
                  <a:srgbClr val="6A8759"/>
                </a:solidFill>
              </a:rPr>
              <a:t>display:block</a:t>
            </a:r>
            <a:r>
              <a:rPr lang="en-US" altLang="zh-TW" sz="1400" dirty="0">
                <a:solidFill>
                  <a:srgbClr val="6A8759"/>
                </a:solidFill>
              </a:rPr>
              <a:t>;'</a:t>
            </a:r>
            <a:r>
              <a:rPr lang="en-US" altLang="zh-TW" sz="1400" dirty="0"/>
              <a:t>})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  </a:t>
            </a:r>
            <a:r>
              <a:rPr lang="en-US" altLang="zh-TW" sz="1400" dirty="0"/>
              <a:t>} </a:t>
            </a:r>
            <a:r>
              <a:rPr lang="en-US" altLang="zh-TW" sz="1400" b="1" dirty="0">
                <a:solidFill>
                  <a:srgbClr val="CC7832"/>
                </a:solidFill>
              </a:rPr>
              <a:t>else </a:t>
            </a:r>
            <a:r>
              <a:rPr lang="en-US" altLang="zh-TW" sz="1400" dirty="0"/>
              <a:t>{</a:t>
            </a:r>
            <a:br>
              <a:rPr lang="en-US" altLang="zh-TW" sz="1400" dirty="0"/>
            </a:br>
            <a:r>
              <a:rPr lang="en-US" altLang="zh-TW" sz="1400" dirty="0"/>
              <a:t>               </a:t>
            </a:r>
            <a:r>
              <a:rPr lang="en-US" altLang="zh-TW" sz="1400" dirty="0">
                <a:solidFill>
                  <a:srgbClr val="FFC66D"/>
                </a:solidFill>
              </a:rPr>
              <a:t>alert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data.</a:t>
            </a:r>
            <a:r>
              <a:rPr lang="en-US" altLang="zh-TW" sz="1400" dirty="0" err="1">
                <a:solidFill>
                  <a:srgbClr val="9876AA"/>
                </a:solidFill>
              </a:rPr>
              <a:t>error</a:t>
            </a:r>
            <a:r>
              <a:rPr lang="en-US" altLang="zh-TW" sz="1400" dirty="0"/>
              <a:t>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  </a:t>
            </a:r>
            <a:r>
              <a:rPr lang="en-US" altLang="zh-TW" sz="1400" dirty="0"/>
              <a:t>}</a:t>
            </a:r>
            <a:br>
              <a:rPr lang="en-US" altLang="zh-TW" sz="1400" dirty="0"/>
            </a:br>
            <a:r>
              <a:rPr lang="en-US" altLang="zh-TW" sz="1400" dirty="0"/>
              <a:t>         }</a:t>
            </a:r>
            <a:r>
              <a:rPr lang="en-US" altLang="zh-TW" sz="1400" dirty="0">
                <a:solidFill>
                  <a:srgbClr val="CC7832"/>
                </a:solidFill>
              </a:rPr>
              <a:t>,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</a:t>
            </a:r>
            <a:r>
              <a:rPr lang="en-US" altLang="zh-TW" sz="1400" dirty="0">
                <a:solidFill>
                  <a:srgbClr val="FFC66D"/>
                </a:solidFill>
              </a:rPr>
              <a:t>error</a:t>
            </a:r>
            <a:r>
              <a:rPr lang="en-US" altLang="zh-TW" sz="1400" dirty="0"/>
              <a:t>: </a:t>
            </a:r>
            <a:r>
              <a:rPr lang="en-US" altLang="zh-TW" sz="1400" b="1" dirty="0">
                <a:solidFill>
                  <a:srgbClr val="CC7832"/>
                </a:solidFill>
              </a:rPr>
              <a:t>function </a:t>
            </a:r>
            <a:r>
              <a:rPr lang="en-US" altLang="zh-TW" sz="1400" dirty="0"/>
              <a:t>(data</a:t>
            </a:r>
            <a:r>
              <a:rPr lang="en-US" altLang="zh-TW" sz="1400" dirty="0">
                <a:solidFill>
                  <a:srgbClr val="CC7832"/>
                </a:solidFill>
              </a:rPr>
              <a:t>, </a:t>
            </a:r>
            <a:r>
              <a:rPr lang="en-US" altLang="zh-TW" sz="1400" dirty="0"/>
              <a:t>status</a:t>
            </a:r>
            <a:r>
              <a:rPr lang="en-US" altLang="zh-TW" sz="1400" dirty="0">
                <a:solidFill>
                  <a:srgbClr val="CC7832"/>
                </a:solidFill>
              </a:rPr>
              <a:t>, </a:t>
            </a:r>
            <a:r>
              <a:rPr lang="en-US" altLang="zh-TW" sz="1400" dirty="0"/>
              <a:t>e){</a:t>
            </a:r>
            <a:br>
              <a:rPr lang="en-US" altLang="zh-TW" sz="1400" dirty="0"/>
            </a:br>
            <a:r>
              <a:rPr lang="en-US" altLang="zh-TW" sz="1400" dirty="0"/>
              <a:t>            </a:t>
            </a:r>
            <a:r>
              <a:rPr lang="en-US" altLang="zh-TW" sz="1400" dirty="0">
                <a:solidFill>
                  <a:srgbClr val="FFC66D"/>
                </a:solidFill>
              </a:rPr>
              <a:t>alert</a:t>
            </a:r>
            <a:r>
              <a:rPr lang="en-US" altLang="zh-TW" sz="1400" dirty="0"/>
              <a:t>(e)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</a:t>
            </a:r>
            <a:r>
              <a:rPr lang="en-US" altLang="zh-TW" sz="1400" dirty="0"/>
              <a:t>}</a:t>
            </a:r>
            <a:br>
              <a:rPr lang="en-US" altLang="zh-TW" sz="1400" dirty="0"/>
            </a:br>
            <a:r>
              <a:rPr lang="en-US" altLang="zh-TW" sz="1400" dirty="0"/>
              <a:t>      })</a:t>
            </a:r>
            <a:br>
              <a:rPr lang="en-US" altLang="zh-TW" sz="1400" dirty="0"/>
            </a:br>
            <a:r>
              <a:rPr lang="en-US" altLang="zh-TW" sz="1400" dirty="0"/>
              <a:t>   }</a:t>
            </a:r>
            <a:r>
              <a:rPr lang="en-US" altLang="zh-TW" sz="1400" b="1" dirty="0">
                <a:solidFill>
                  <a:srgbClr val="CC7832"/>
                </a:solidFill>
              </a:rPr>
              <a:t>else</a:t>
            </a:r>
            <a:r>
              <a:rPr lang="en-US" altLang="zh-TW" sz="1400" dirty="0"/>
              <a:t>{</a:t>
            </a:r>
            <a:br>
              <a:rPr lang="en-US" altLang="zh-TW" sz="1400" dirty="0"/>
            </a:br>
            <a:r>
              <a:rPr lang="en-US" altLang="zh-TW" sz="1400" dirty="0"/>
              <a:t>              </a:t>
            </a:r>
            <a:r>
              <a:rPr lang="en-US" altLang="zh-TW" sz="1400" dirty="0">
                <a:solidFill>
                  <a:srgbClr val="FFC66D"/>
                </a:solidFill>
              </a:rPr>
              <a:t>alert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6A8759"/>
                </a:solidFill>
              </a:rPr>
              <a:t>"</a:t>
            </a:r>
            <a:r>
              <a:rPr lang="zh-TW" altLang="en-US" sz="1400" dirty="0">
                <a:solidFill>
                  <a:srgbClr val="6A8759"/>
                </a:solidFill>
              </a:rPr>
              <a:t>目前只支援</a:t>
            </a:r>
            <a:r>
              <a:rPr lang="en-US" altLang="zh-TW" sz="1400" dirty="0" err="1">
                <a:solidFill>
                  <a:srgbClr val="6A8759"/>
                </a:solidFill>
              </a:rPr>
              <a:t>jpg,jpeg,png,gif</a:t>
            </a:r>
            <a:r>
              <a:rPr lang="zh-TW" altLang="en-US" sz="1400" dirty="0">
                <a:solidFill>
                  <a:srgbClr val="6A8759"/>
                </a:solidFill>
              </a:rPr>
              <a:t>檔案格式上傳！</a:t>
            </a:r>
            <a:r>
              <a:rPr lang="en-US" altLang="zh-TW" sz="1400" dirty="0">
                <a:solidFill>
                  <a:srgbClr val="6A8759"/>
                </a:solidFill>
              </a:rPr>
              <a:t>"</a:t>
            </a:r>
            <a:r>
              <a:rPr lang="en-US" altLang="zh-TW" sz="1400" dirty="0"/>
              <a:t>)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>
                <a:solidFill>
                  <a:srgbClr val="CC7832"/>
                </a:solidFill>
              </a:rPr>
              <a:t>          </a:t>
            </a:r>
            <a:r>
              <a:rPr lang="en-US" altLang="zh-TW" sz="1400" dirty="0"/>
              <a:t>}   </a:t>
            </a:r>
            <a:br>
              <a:rPr lang="en-US" altLang="zh-TW" sz="1400" dirty="0"/>
            </a:br>
            <a:r>
              <a:rPr lang="en-US" altLang="zh-TW" sz="1400" dirty="0"/>
              <a:t>   </a:t>
            </a:r>
            <a:r>
              <a:rPr lang="en-US" altLang="zh-TW" sz="1400" b="1" dirty="0">
                <a:solidFill>
                  <a:srgbClr val="CC7832"/>
                </a:solidFill>
              </a:rPr>
              <a:t>return false</a:t>
            </a:r>
            <a:r>
              <a:rPr lang="en-US" altLang="zh-TW" sz="1400" dirty="0">
                <a:solidFill>
                  <a:srgbClr val="CC7832"/>
                </a:solidFill>
              </a:rPr>
              <a:t>;</a:t>
            </a:r>
            <a:br>
              <a:rPr lang="en-US" altLang="zh-TW" sz="1400" dirty="0">
                <a:solidFill>
                  <a:srgbClr val="CC7832"/>
                </a:solidFill>
              </a:rPr>
            </a:br>
            <a:r>
              <a:rPr lang="en-US" altLang="zh-TW" sz="1400" dirty="0"/>
              <a:t>}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5369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doajaxfileupload01.php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Autofit/>
          </a:bodyPr>
          <a:lstStyle/>
          <a:p>
            <a:r>
              <a:rPr lang="en-US" altLang="zh-TW" sz="1100" b="1" dirty="0">
                <a:solidFill>
                  <a:srgbClr val="CC7832"/>
                </a:solidFill>
              </a:rPr>
              <a:t>&lt;?</a:t>
            </a:r>
            <a:r>
              <a:rPr lang="en-US" altLang="zh-TW" sz="1100" b="1" dirty="0" err="1">
                <a:solidFill>
                  <a:srgbClr val="CC7832"/>
                </a:solidFill>
              </a:rPr>
              <a:t>php</a:t>
            </a:r>
            <a:r>
              <a:rPr lang="en-US" altLang="zh-TW" sz="1100" b="1" dirty="0">
                <a:solidFill>
                  <a:srgbClr val="CC7832"/>
                </a:solidFill>
              </a:rPr>
              <a:t/>
            </a:r>
            <a:br>
              <a:rPr lang="en-US" altLang="zh-TW" sz="1100" b="1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output_dir</a:t>
            </a:r>
            <a:r>
              <a:rPr lang="en-US" altLang="zh-TW" sz="1100" dirty="0">
                <a:solidFill>
                  <a:srgbClr val="9876AA"/>
                </a:solidFill>
              </a:rPr>
              <a:t> </a:t>
            </a:r>
            <a:r>
              <a:rPr lang="en-US" altLang="zh-TW" sz="1100" dirty="0"/>
              <a:t>= </a:t>
            </a:r>
            <a:r>
              <a:rPr lang="en-US" altLang="zh-TW" sz="1100" dirty="0">
                <a:solidFill>
                  <a:srgbClr val="6A8759"/>
                </a:solidFill>
              </a:rPr>
              <a:t>"uploads/"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b="1" dirty="0">
                <a:solidFill>
                  <a:srgbClr val="CC7832"/>
                </a:solidFill>
              </a:rPr>
              <a:t>if</a:t>
            </a:r>
            <a:r>
              <a:rPr lang="en-US" altLang="zh-TW" sz="1100" dirty="0"/>
              <a:t>(</a:t>
            </a:r>
            <a:r>
              <a:rPr lang="en-US" altLang="zh-TW" sz="1100" b="1" dirty="0" err="1">
                <a:solidFill>
                  <a:srgbClr val="CC7832"/>
                </a:solidFill>
              </a:rPr>
              <a:t>isset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]))</a:t>
            </a:r>
            <a:br>
              <a:rPr lang="en-US" altLang="zh-TW" sz="1100" dirty="0"/>
            </a:br>
            <a:r>
              <a:rPr lang="en-US" altLang="zh-TW" sz="1100" dirty="0"/>
              <a:t>{</a:t>
            </a:r>
            <a:br>
              <a:rPr lang="en-US" altLang="zh-TW" sz="1100" dirty="0"/>
            </a:br>
            <a:r>
              <a:rPr lang="en-US" altLang="zh-TW" sz="1100" dirty="0" smtClean="0"/>
              <a:t>   </a:t>
            </a:r>
            <a:r>
              <a:rPr lang="en-US" altLang="zh-TW" sz="1100" dirty="0" smtClean="0">
                <a:solidFill>
                  <a:srgbClr val="9876AA"/>
                </a:solidFill>
              </a:rPr>
              <a:t>$</a:t>
            </a:r>
            <a:r>
              <a:rPr lang="en-US" altLang="zh-TW" sz="1100" dirty="0">
                <a:solidFill>
                  <a:srgbClr val="9876AA"/>
                </a:solidFill>
              </a:rPr>
              <a:t>error </a:t>
            </a:r>
            <a:r>
              <a:rPr lang="en-US" altLang="zh-TW" sz="1100" dirty="0"/>
              <a:t>=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"error"</a:t>
            </a:r>
            <a:r>
              <a:rPr lang="en-US" altLang="zh-TW" sz="1100" dirty="0"/>
              <a:t>]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</a:t>
            </a:r>
            <a:r>
              <a:rPr lang="en-US" altLang="zh-TW" sz="1100" b="1" dirty="0">
                <a:solidFill>
                  <a:srgbClr val="CC7832"/>
                </a:solidFill>
              </a:rPr>
              <a:t>if</a:t>
            </a:r>
            <a:r>
              <a:rPr lang="en-US" altLang="zh-TW" sz="1100" dirty="0"/>
              <a:t>(!</a:t>
            </a:r>
            <a:r>
              <a:rPr lang="en-US" altLang="zh-TW" sz="1100" dirty="0" err="1"/>
              <a:t>is_array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"name"</a:t>
            </a:r>
            <a:r>
              <a:rPr lang="en-US" altLang="zh-TW" sz="1100" dirty="0"/>
              <a:t>])) {      </a:t>
            </a:r>
            <a:r>
              <a:rPr lang="en-US" altLang="zh-TW" sz="1100" dirty="0">
                <a:solidFill>
                  <a:srgbClr val="808080"/>
                </a:solidFill>
              </a:rPr>
              <a:t>//single file</a:t>
            </a:r>
            <a:br>
              <a:rPr lang="en-US" altLang="zh-TW" sz="1100" dirty="0">
                <a:solidFill>
                  <a:srgbClr val="808080"/>
                </a:solidFill>
              </a:rPr>
            </a:br>
            <a:r>
              <a:rPr lang="en-US" altLang="zh-TW" sz="1100" dirty="0">
                <a:solidFill>
                  <a:srgbClr val="808080"/>
                </a:solidFill>
              </a:rPr>
              <a:t>       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extName</a:t>
            </a:r>
            <a:r>
              <a:rPr lang="en-US" altLang="zh-TW" sz="1100" dirty="0"/>
              <a:t>= </a:t>
            </a:r>
            <a:r>
              <a:rPr lang="en-US" altLang="zh-TW" sz="1100" dirty="0" err="1"/>
              <a:t>pathinfo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"name"</a:t>
            </a:r>
            <a:r>
              <a:rPr lang="en-US" altLang="zh-TW" sz="1100" dirty="0"/>
              <a:t>]</a:t>
            </a:r>
            <a:r>
              <a:rPr lang="en-US" altLang="zh-TW" sz="1100" dirty="0">
                <a:solidFill>
                  <a:srgbClr val="CC7832"/>
                </a:solidFill>
              </a:rPr>
              <a:t>, </a:t>
            </a:r>
            <a:r>
              <a:rPr lang="en-US" altLang="zh-TW" sz="1100" i="1" dirty="0">
                <a:solidFill>
                  <a:srgbClr val="9876AA"/>
                </a:solidFill>
              </a:rPr>
              <a:t>PATHINFO_EXTENSION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  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fileNameNew</a:t>
            </a:r>
            <a:r>
              <a:rPr lang="en-US" altLang="zh-TW" sz="1100" dirty="0"/>
              <a:t>=</a:t>
            </a:r>
            <a:r>
              <a:rPr lang="en-US" altLang="zh-TW" sz="1100" dirty="0" err="1"/>
              <a:t>strtotime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6A8759"/>
                </a:solidFill>
              </a:rPr>
              <a:t>"now"</a:t>
            </a:r>
            <a:r>
              <a:rPr lang="en-US" altLang="zh-TW" sz="1100" dirty="0"/>
              <a:t>).</a:t>
            </a:r>
            <a:r>
              <a:rPr lang="en-US" altLang="zh-TW" sz="1100" dirty="0">
                <a:solidFill>
                  <a:srgbClr val="6A8759"/>
                </a:solidFill>
              </a:rPr>
              <a:t>"."</a:t>
            </a:r>
            <a:r>
              <a:rPr lang="en-US" altLang="zh-TW" sz="1100" dirty="0"/>
              <a:t>.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extName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   </a:t>
            </a:r>
            <a:r>
              <a:rPr lang="en-US" altLang="zh-TW" sz="1100" dirty="0" err="1"/>
              <a:t>move_uploaded_file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tmp_name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</a:t>
            </a:r>
            <a:r>
              <a:rPr lang="en-US" altLang="zh-TW" sz="1100" dirty="0">
                <a:solidFill>
                  <a:srgbClr val="CC7832"/>
                </a:solidFill>
              </a:rPr>
              <a:t>,</a:t>
            </a:r>
            <a:r>
              <a:rPr lang="en-US" altLang="zh-TW" sz="1100" dirty="0">
                <a:solidFill>
                  <a:srgbClr val="9876AA"/>
                </a:solidFill>
              </a:rPr>
              <a:t>$output_</a:t>
            </a:r>
            <a:r>
              <a:rPr lang="en-US" altLang="zh-TW" sz="1100" dirty="0" err="1">
                <a:solidFill>
                  <a:srgbClr val="9876AA"/>
                </a:solidFill>
              </a:rPr>
              <a:t>dir</a:t>
            </a:r>
            <a:r>
              <a:rPr lang="en-US" altLang="zh-TW" sz="1100" dirty="0"/>
              <a:t>.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fileNameNew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  </a:t>
            </a:r>
            <a:r>
              <a:rPr lang="en-US" altLang="zh-TW" sz="1100" dirty="0">
                <a:solidFill>
                  <a:srgbClr val="9876AA"/>
                </a:solidFill>
              </a:rPr>
              <a:t>$filenames</a:t>
            </a:r>
            <a:r>
              <a:rPr lang="en-US" altLang="zh-TW" sz="1100" dirty="0"/>
              <a:t>[]=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fileNameNew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</a:t>
            </a:r>
            <a:r>
              <a:rPr lang="en-US" altLang="zh-TW" sz="1100" dirty="0"/>
              <a:t>}</a:t>
            </a:r>
            <a:br>
              <a:rPr lang="en-US" altLang="zh-TW" sz="1100" dirty="0"/>
            </a:br>
            <a:r>
              <a:rPr lang="en-US" altLang="zh-TW" sz="1100" dirty="0"/>
              <a:t>   </a:t>
            </a:r>
            <a:r>
              <a:rPr lang="en-US" altLang="zh-TW" sz="1100" b="1" dirty="0">
                <a:solidFill>
                  <a:srgbClr val="CC7832"/>
                </a:solidFill>
              </a:rPr>
              <a:t>else </a:t>
            </a:r>
            <a:r>
              <a:rPr lang="en-US" altLang="zh-TW" sz="1100" dirty="0"/>
              <a:t>{           </a:t>
            </a:r>
            <a:r>
              <a:rPr lang="en-US" altLang="zh-TW" sz="1100" dirty="0">
                <a:solidFill>
                  <a:srgbClr val="808080"/>
                </a:solidFill>
              </a:rPr>
              <a:t>//Multiple files, file[]</a:t>
            </a:r>
            <a:br>
              <a:rPr lang="en-US" altLang="zh-TW" sz="1100" dirty="0">
                <a:solidFill>
                  <a:srgbClr val="808080"/>
                </a:solidFill>
              </a:rPr>
            </a:br>
            <a:r>
              <a:rPr lang="en-US" altLang="zh-TW" sz="1100" dirty="0">
                <a:solidFill>
                  <a:srgbClr val="808080"/>
                </a:solidFill>
              </a:rPr>
              <a:t>    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fileCount</a:t>
            </a:r>
            <a:r>
              <a:rPr lang="en-US" altLang="zh-TW" sz="1100" dirty="0">
                <a:solidFill>
                  <a:srgbClr val="9876AA"/>
                </a:solidFill>
              </a:rPr>
              <a:t> </a:t>
            </a:r>
            <a:r>
              <a:rPr lang="en-US" altLang="zh-TW" sz="1100" dirty="0"/>
              <a:t>= count(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"name"</a:t>
            </a:r>
            <a:r>
              <a:rPr lang="en-US" altLang="zh-TW" sz="1100" dirty="0"/>
              <a:t>])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</a:t>
            </a:r>
            <a:r>
              <a:rPr lang="en-US" altLang="zh-TW" sz="1100" b="1" dirty="0">
                <a:solidFill>
                  <a:srgbClr val="CC7832"/>
                </a:solidFill>
              </a:rPr>
              <a:t>for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i</a:t>
            </a:r>
            <a:r>
              <a:rPr lang="en-US" altLang="zh-TW" sz="1100" dirty="0"/>
              <a:t>=</a:t>
            </a:r>
            <a:r>
              <a:rPr lang="en-US" altLang="zh-TW" sz="1100" dirty="0">
                <a:solidFill>
                  <a:srgbClr val="6897BB"/>
                </a:solidFill>
              </a:rPr>
              <a:t>0</a:t>
            </a:r>
            <a:r>
              <a:rPr lang="en-US" altLang="zh-TW" sz="1100" dirty="0">
                <a:solidFill>
                  <a:srgbClr val="CC7832"/>
                </a:solidFill>
              </a:rPr>
              <a:t>;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i</a:t>
            </a:r>
            <a:r>
              <a:rPr lang="en-US" altLang="zh-TW" sz="1100" dirty="0">
                <a:solidFill>
                  <a:srgbClr val="9876AA"/>
                </a:solidFill>
              </a:rPr>
              <a:t> </a:t>
            </a:r>
            <a:r>
              <a:rPr lang="en-US" altLang="zh-TW" sz="1100" dirty="0"/>
              <a:t>&lt;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fileCount</a:t>
            </a:r>
            <a:r>
              <a:rPr lang="en-US" altLang="zh-TW" sz="1100" dirty="0">
                <a:solidFill>
                  <a:srgbClr val="CC7832"/>
                </a:solidFill>
              </a:rPr>
              <a:t>;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i</a:t>
            </a:r>
            <a:r>
              <a:rPr lang="en-US" altLang="zh-TW" sz="1100" dirty="0"/>
              <a:t>++)  {</a:t>
            </a:r>
            <a:br>
              <a:rPr lang="en-US" altLang="zh-TW" sz="1100" dirty="0"/>
            </a:br>
            <a:r>
              <a:rPr lang="en-US" altLang="zh-TW" sz="1100" dirty="0"/>
              <a:t>     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extName</a:t>
            </a:r>
            <a:r>
              <a:rPr lang="en-US" altLang="zh-TW" sz="1100" dirty="0">
                <a:solidFill>
                  <a:srgbClr val="9876AA"/>
                </a:solidFill>
              </a:rPr>
              <a:t> </a:t>
            </a:r>
            <a:r>
              <a:rPr lang="en-US" altLang="zh-TW" sz="1100" dirty="0"/>
              <a:t>= </a:t>
            </a:r>
            <a:r>
              <a:rPr lang="en-US" altLang="zh-TW" sz="1100" dirty="0" err="1"/>
              <a:t>pathinfo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"name"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i</a:t>
            </a:r>
            <a:r>
              <a:rPr lang="en-US" altLang="zh-TW" sz="1100" dirty="0"/>
              <a:t>]</a:t>
            </a:r>
            <a:r>
              <a:rPr lang="en-US" altLang="zh-TW" sz="1100" dirty="0">
                <a:solidFill>
                  <a:srgbClr val="CC7832"/>
                </a:solidFill>
              </a:rPr>
              <a:t>,</a:t>
            </a:r>
            <a:r>
              <a:rPr lang="en-US" altLang="zh-TW" sz="1100" i="1" dirty="0">
                <a:solidFill>
                  <a:srgbClr val="9876AA"/>
                </a:solidFill>
              </a:rPr>
              <a:t>PATHINFO_EXTENSION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  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fileNameNew</a:t>
            </a:r>
            <a:r>
              <a:rPr lang="en-US" altLang="zh-TW" sz="1100" dirty="0"/>
              <a:t>=</a:t>
            </a:r>
            <a:r>
              <a:rPr lang="en-US" altLang="zh-TW" sz="1100" dirty="0" err="1"/>
              <a:t>strtotime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6A8759"/>
                </a:solidFill>
              </a:rPr>
              <a:t>"now"</a:t>
            </a:r>
            <a:r>
              <a:rPr lang="en-US" altLang="zh-TW" sz="1100" dirty="0"/>
              <a:t>).</a:t>
            </a:r>
            <a:r>
              <a:rPr lang="en-US" altLang="zh-TW" sz="1100" dirty="0">
                <a:solidFill>
                  <a:srgbClr val="6A8759"/>
                </a:solidFill>
              </a:rPr>
              <a:t>"."</a:t>
            </a:r>
            <a:r>
              <a:rPr lang="en-US" altLang="zh-TW" sz="1100" dirty="0"/>
              <a:t>.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extName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 </a:t>
            </a:r>
            <a:r>
              <a:rPr lang="en-US" altLang="zh-TW" sz="1100" dirty="0" err="1"/>
              <a:t>move_uploaded_file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$_FILES</a:t>
            </a:r>
            <a:r>
              <a:rPr lang="en-US" altLang="zh-TW" sz="1100" dirty="0"/>
              <a:t>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fileToUpload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tmp_name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][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i</a:t>
            </a:r>
            <a:r>
              <a:rPr lang="en-US" altLang="zh-TW" sz="1100" dirty="0"/>
              <a:t>]</a:t>
            </a:r>
            <a:r>
              <a:rPr lang="en-US" altLang="zh-TW" sz="1100" dirty="0">
                <a:solidFill>
                  <a:srgbClr val="CC7832"/>
                </a:solidFill>
              </a:rPr>
              <a:t>,</a:t>
            </a:r>
            <a:r>
              <a:rPr lang="en-US" altLang="zh-TW" sz="1100" dirty="0">
                <a:solidFill>
                  <a:srgbClr val="9876AA"/>
                </a:solidFill>
              </a:rPr>
              <a:t>$output_</a:t>
            </a:r>
            <a:r>
              <a:rPr lang="en-US" altLang="zh-TW" sz="1100" dirty="0" err="1">
                <a:solidFill>
                  <a:srgbClr val="9876AA"/>
                </a:solidFill>
              </a:rPr>
              <a:t>dir</a:t>
            </a:r>
            <a:r>
              <a:rPr lang="en-US" altLang="zh-TW" sz="1100" dirty="0"/>
              <a:t>.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fileNameNew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   </a:t>
            </a:r>
            <a:r>
              <a:rPr lang="en-US" altLang="zh-TW" sz="1100" dirty="0">
                <a:solidFill>
                  <a:srgbClr val="9876AA"/>
                </a:solidFill>
              </a:rPr>
              <a:t>$filenames</a:t>
            </a:r>
            <a:r>
              <a:rPr lang="en-US" altLang="zh-TW" sz="1100" dirty="0"/>
              <a:t>[]+=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fileNameNew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 </a:t>
            </a:r>
            <a:r>
              <a:rPr lang="en-US" altLang="zh-TW" sz="1100" dirty="0"/>
              <a:t>}</a:t>
            </a:r>
            <a:br>
              <a:rPr lang="en-US" altLang="zh-TW" sz="1100" dirty="0"/>
            </a:br>
            <a:r>
              <a:rPr lang="en-US" altLang="zh-TW" sz="1100" dirty="0"/>
              <a:t>   }</a:t>
            </a:r>
            <a:br>
              <a:rPr lang="en-US" altLang="zh-TW" sz="1100" dirty="0"/>
            </a:br>
            <a:r>
              <a:rPr lang="en-US" altLang="zh-TW" sz="1100" dirty="0"/>
              <a:t>    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retcode</a:t>
            </a:r>
            <a:r>
              <a:rPr lang="en-US" altLang="zh-TW" sz="1100" dirty="0">
                <a:solidFill>
                  <a:srgbClr val="9876AA"/>
                </a:solidFill>
              </a:rPr>
              <a:t> </a:t>
            </a:r>
            <a:r>
              <a:rPr lang="en-US" altLang="zh-TW" sz="1100" dirty="0"/>
              <a:t>= </a:t>
            </a:r>
            <a:r>
              <a:rPr lang="en-US" altLang="zh-TW" sz="1100" b="1" dirty="0">
                <a:solidFill>
                  <a:srgbClr val="CC7832"/>
                </a:solidFill>
              </a:rPr>
              <a:t>array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6A8759"/>
                </a:solidFill>
              </a:rPr>
              <a:t>"success" </a:t>
            </a:r>
            <a:r>
              <a:rPr lang="en-US" altLang="zh-TW" sz="1100" dirty="0"/>
              <a:t>=&gt; </a:t>
            </a:r>
            <a:r>
              <a:rPr lang="en-US" altLang="zh-TW" sz="1100" dirty="0">
                <a:solidFill>
                  <a:srgbClr val="6A8759"/>
                </a:solidFill>
              </a:rPr>
              <a:t>"true"</a:t>
            </a:r>
            <a:r>
              <a:rPr lang="en-US" altLang="zh-TW" sz="1100" dirty="0">
                <a:solidFill>
                  <a:srgbClr val="CC7832"/>
                </a:solidFill>
              </a:rPr>
              <a:t>, 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msg</a:t>
            </a:r>
            <a:r>
              <a:rPr lang="en-US" altLang="zh-TW" sz="1100" dirty="0">
                <a:solidFill>
                  <a:srgbClr val="6A8759"/>
                </a:solidFill>
              </a:rPr>
              <a:t>" </a:t>
            </a:r>
            <a:r>
              <a:rPr lang="en-US" altLang="zh-TW" sz="1100" dirty="0"/>
              <a:t>=&gt; 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zh-TW" altLang="en-US" sz="1100" dirty="0">
                <a:solidFill>
                  <a:srgbClr val="6A8759"/>
                </a:solidFill>
              </a:rPr>
              <a:t>完成檔案上傳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>
                <a:solidFill>
                  <a:srgbClr val="CC7832"/>
                </a:solidFill>
              </a:rPr>
              <a:t>, </a:t>
            </a:r>
            <a:r>
              <a:rPr lang="en-US" altLang="zh-TW" sz="1100" dirty="0">
                <a:solidFill>
                  <a:srgbClr val="6A8759"/>
                </a:solidFill>
              </a:rPr>
              <a:t>"error" </a:t>
            </a:r>
            <a:r>
              <a:rPr lang="en-US" altLang="zh-TW" sz="1100" dirty="0"/>
              <a:t>=&gt; </a:t>
            </a:r>
            <a:r>
              <a:rPr lang="en-US" altLang="zh-TW" sz="1100" dirty="0">
                <a:solidFill>
                  <a:srgbClr val="6A8759"/>
                </a:solidFill>
              </a:rPr>
              <a:t>""</a:t>
            </a:r>
            <a:r>
              <a:rPr lang="en-US" altLang="zh-TW" sz="1100" dirty="0">
                <a:solidFill>
                  <a:srgbClr val="CC7832"/>
                </a:solidFill>
              </a:rPr>
              <a:t>,</a:t>
            </a:r>
            <a:r>
              <a:rPr lang="en-US" altLang="zh-TW" sz="1100" dirty="0">
                <a:solidFill>
                  <a:srgbClr val="6A8759"/>
                </a:solidFill>
              </a:rPr>
              <a:t>"filename"</a:t>
            </a:r>
            <a:r>
              <a:rPr lang="en-US" altLang="zh-TW" sz="1100" dirty="0"/>
              <a:t>=&gt;</a:t>
            </a:r>
            <a:r>
              <a:rPr lang="en-US" altLang="zh-TW" sz="1100" dirty="0">
                <a:solidFill>
                  <a:srgbClr val="9876AA"/>
                </a:solidFill>
              </a:rPr>
              <a:t>$filenames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</a:t>
            </a:r>
            <a:r>
              <a:rPr lang="en-US" altLang="zh-TW" sz="1100" b="1" dirty="0">
                <a:solidFill>
                  <a:srgbClr val="CC7832"/>
                </a:solidFill>
              </a:rPr>
              <a:t>echo </a:t>
            </a:r>
            <a:r>
              <a:rPr lang="en-US" altLang="zh-TW" sz="1100" dirty="0" err="1"/>
              <a:t>json_encode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retcode</a:t>
            </a:r>
            <a:r>
              <a:rPr lang="en-US" altLang="zh-TW" sz="1100" dirty="0" err="1">
                <a:solidFill>
                  <a:srgbClr val="CC7832"/>
                </a:solidFill>
              </a:rPr>
              <a:t>,</a:t>
            </a:r>
            <a:r>
              <a:rPr lang="en-US" altLang="zh-TW" sz="1100" i="1" dirty="0" err="1">
                <a:solidFill>
                  <a:srgbClr val="9876AA"/>
                </a:solidFill>
              </a:rPr>
              <a:t>JSON_UNESCAPED_UNICODE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>
                <a:solidFill>
                  <a:srgbClr val="CC7832"/>
                </a:solidFill>
              </a:rPr>
              <a:t>    </a:t>
            </a:r>
            <a:r>
              <a:rPr lang="en-US" altLang="zh-TW" sz="1100" b="1" dirty="0">
                <a:solidFill>
                  <a:srgbClr val="CC7832"/>
                </a:solidFill>
              </a:rPr>
              <a:t>return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dirty="0"/>
              <a:t>}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retcode</a:t>
            </a:r>
            <a:r>
              <a:rPr lang="en-US" altLang="zh-TW" sz="1100" dirty="0">
                <a:solidFill>
                  <a:srgbClr val="9876AA"/>
                </a:solidFill>
              </a:rPr>
              <a:t> </a:t>
            </a:r>
            <a:r>
              <a:rPr lang="en-US" altLang="zh-TW" sz="1100" dirty="0"/>
              <a:t>= </a:t>
            </a:r>
            <a:r>
              <a:rPr lang="en-US" altLang="zh-TW" sz="1100" b="1" dirty="0">
                <a:solidFill>
                  <a:srgbClr val="CC7832"/>
                </a:solidFill>
              </a:rPr>
              <a:t>array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6A8759"/>
                </a:solidFill>
              </a:rPr>
              <a:t>"success" </a:t>
            </a:r>
            <a:r>
              <a:rPr lang="en-US" altLang="zh-TW" sz="1100" dirty="0"/>
              <a:t>=&gt; </a:t>
            </a:r>
            <a:r>
              <a:rPr lang="en-US" altLang="zh-TW" sz="1100" dirty="0">
                <a:solidFill>
                  <a:srgbClr val="6A8759"/>
                </a:solidFill>
              </a:rPr>
              <a:t>"false"</a:t>
            </a:r>
            <a:r>
              <a:rPr lang="en-US" altLang="zh-TW" sz="1100" dirty="0">
                <a:solidFill>
                  <a:srgbClr val="CC7832"/>
                </a:solidFill>
              </a:rPr>
              <a:t>, 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 err="1">
                <a:solidFill>
                  <a:srgbClr val="6A8759"/>
                </a:solidFill>
              </a:rPr>
              <a:t>msg</a:t>
            </a:r>
            <a:r>
              <a:rPr lang="en-US" altLang="zh-TW" sz="1100" dirty="0">
                <a:solidFill>
                  <a:srgbClr val="6A8759"/>
                </a:solidFill>
              </a:rPr>
              <a:t>" </a:t>
            </a:r>
            <a:r>
              <a:rPr lang="en-US" altLang="zh-TW" sz="1100" dirty="0"/>
              <a:t>=&gt; 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zh-TW" altLang="en-US" sz="1100" dirty="0">
                <a:solidFill>
                  <a:srgbClr val="6A8759"/>
                </a:solidFill>
              </a:rPr>
              <a:t>無法完成檔案上傳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>
                <a:solidFill>
                  <a:srgbClr val="CC7832"/>
                </a:solidFill>
              </a:rPr>
              <a:t>, </a:t>
            </a:r>
            <a:r>
              <a:rPr lang="en-US" altLang="zh-TW" sz="1100" dirty="0">
                <a:solidFill>
                  <a:srgbClr val="6A8759"/>
                </a:solidFill>
              </a:rPr>
              <a:t>"error" </a:t>
            </a:r>
            <a:r>
              <a:rPr lang="en-US" altLang="zh-TW" sz="1100" dirty="0"/>
              <a:t>=&gt; </a:t>
            </a:r>
            <a:r>
              <a:rPr lang="en-US" altLang="zh-TW" sz="1100" dirty="0">
                <a:solidFill>
                  <a:srgbClr val="6A8759"/>
                </a:solidFill>
              </a:rPr>
              <a:t>"upload to </a:t>
            </a:r>
            <a:r>
              <a:rPr lang="en-US" altLang="zh-TW" sz="1100" dirty="0" err="1">
                <a:solidFill>
                  <a:srgbClr val="6A8759"/>
                </a:solidFill>
              </a:rPr>
              <a:t>fail"</a:t>
            </a:r>
            <a:r>
              <a:rPr lang="en-US" altLang="zh-TW" sz="1100" dirty="0" err="1">
                <a:solidFill>
                  <a:srgbClr val="CC7832"/>
                </a:solidFill>
              </a:rPr>
              <a:t>,</a:t>
            </a:r>
            <a:r>
              <a:rPr lang="en-US" altLang="zh-TW" sz="1100" dirty="0" err="1">
                <a:solidFill>
                  <a:srgbClr val="6A8759"/>
                </a:solidFill>
              </a:rPr>
              <a:t>"filename</a:t>
            </a:r>
            <a:r>
              <a:rPr lang="en-US" altLang="zh-TW" sz="1100" dirty="0">
                <a:solidFill>
                  <a:srgbClr val="6A8759"/>
                </a:solidFill>
              </a:rPr>
              <a:t>"</a:t>
            </a:r>
            <a:r>
              <a:rPr lang="en-US" altLang="zh-TW" sz="1100" dirty="0"/>
              <a:t>=&gt;</a:t>
            </a:r>
            <a:r>
              <a:rPr lang="en-US" altLang="zh-TW" sz="1100" dirty="0">
                <a:solidFill>
                  <a:srgbClr val="6A8759"/>
                </a:solidFill>
              </a:rPr>
              <a:t>""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b="1" dirty="0">
                <a:solidFill>
                  <a:srgbClr val="CC7832"/>
                </a:solidFill>
              </a:rPr>
              <a:t>echo </a:t>
            </a:r>
            <a:r>
              <a:rPr lang="en-US" altLang="zh-TW" sz="1100" dirty="0" err="1"/>
              <a:t>json_encode</a:t>
            </a:r>
            <a:r>
              <a:rPr lang="en-US" altLang="zh-TW" sz="1100" dirty="0"/>
              <a:t>(</a:t>
            </a:r>
            <a:r>
              <a:rPr lang="en-US" altLang="zh-TW" sz="1100" dirty="0">
                <a:solidFill>
                  <a:srgbClr val="9876AA"/>
                </a:solidFill>
              </a:rPr>
              <a:t>$</a:t>
            </a:r>
            <a:r>
              <a:rPr lang="en-US" altLang="zh-TW" sz="1100" dirty="0" err="1">
                <a:solidFill>
                  <a:srgbClr val="9876AA"/>
                </a:solidFill>
              </a:rPr>
              <a:t>retcode</a:t>
            </a:r>
            <a:r>
              <a:rPr lang="en-US" altLang="zh-TW" sz="1100" dirty="0" err="1">
                <a:solidFill>
                  <a:srgbClr val="CC7832"/>
                </a:solidFill>
              </a:rPr>
              <a:t>,</a:t>
            </a:r>
            <a:r>
              <a:rPr lang="en-US" altLang="zh-TW" sz="1100" i="1" dirty="0" err="1">
                <a:solidFill>
                  <a:srgbClr val="9876AA"/>
                </a:solidFill>
              </a:rPr>
              <a:t>JSON_UNESCAPED_UNICODE</a:t>
            </a:r>
            <a:r>
              <a:rPr lang="en-US" altLang="zh-TW" sz="1100" dirty="0"/>
              <a:t>)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b="1" dirty="0">
                <a:solidFill>
                  <a:srgbClr val="CC7832"/>
                </a:solidFill>
              </a:rPr>
              <a:t>return</a:t>
            </a:r>
            <a:r>
              <a:rPr lang="en-US" altLang="zh-TW" sz="1100" dirty="0">
                <a:solidFill>
                  <a:srgbClr val="CC7832"/>
                </a:solidFill>
              </a:rPr>
              <a:t>;</a:t>
            </a:r>
            <a:br>
              <a:rPr lang="en-US" altLang="zh-TW" sz="1100" dirty="0">
                <a:solidFill>
                  <a:srgbClr val="CC7832"/>
                </a:solidFill>
              </a:rPr>
            </a:br>
            <a:r>
              <a:rPr lang="en-US" altLang="zh-TW" sz="1100" b="1" dirty="0" smtClean="0">
                <a:solidFill>
                  <a:srgbClr val="CC7832"/>
                </a:solidFill>
              </a:rPr>
              <a:t>?&gt;</a:t>
            </a:r>
            <a:endParaRPr lang="zh-TW" altLang="en-US" sz="11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1938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測試上傳</a:t>
            </a:r>
            <a:r>
              <a:rPr lang="en-US" altLang="zh-TW" dirty="0" err="1" smtClean="0"/>
              <a:t>javascript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7943850" cy="41148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821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1541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建立註冊資料寫入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92696"/>
            <a:ext cx="9041607" cy="6048672"/>
          </a:xfrm>
        </p:spPr>
      </p:pic>
    </p:spTree>
    <p:extLst>
      <p:ext uri="{BB962C8B-B14F-4D97-AF65-F5344CB8AC3E}">
        <p14:creationId xmlns:p14="http://schemas.microsoft.com/office/powerpoint/2010/main" val="1133843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整合練習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新增功能頁</a:t>
            </a:r>
            <a:r>
              <a:rPr lang="zh-TW" altLang="en-US" dirty="0"/>
              <a:t>面</a:t>
            </a:r>
            <a:endParaRPr lang="en-US" altLang="zh-TW" dirty="0" smtClean="0"/>
          </a:p>
          <a:p>
            <a:r>
              <a:rPr lang="zh-TW" altLang="en-US" dirty="0" smtClean="0"/>
              <a:t>主題：最新消息</a:t>
            </a:r>
            <a:endParaRPr lang="en-US" altLang="zh-TW" dirty="0" smtClean="0"/>
          </a:p>
          <a:p>
            <a:r>
              <a:rPr lang="zh-TW" altLang="en-US" dirty="0" smtClean="0"/>
              <a:t>版面：持續林肯運動鞋專賣版面</a:t>
            </a:r>
            <a:endParaRPr lang="en-US" altLang="zh-TW" dirty="0" smtClean="0"/>
          </a:p>
          <a:p>
            <a:r>
              <a:rPr lang="zh-TW" altLang="en-US" dirty="0" smtClean="0"/>
              <a:t>資料表單</a:t>
            </a:r>
            <a:r>
              <a:rPr lang="en-US" altLang="zh-TW" dirty="0" smtClean="0"/>
              <a:t>news</a:t>
            </a:r>
            <a:r>
              <a:rPr lang="zh-TW" altLang="en-US" dirty="0" smtClean="0"/>
              <a:t>：資料欄位</a:t>
            </a:r>
            <a:r>
              <a:rPr lang="en-US" altLang="zh-TW" dirty="0" smtClean="0"/>
              <a:t>(</a:t>
            </a:r>
            <a:r>
              <a:rPr lang="zh-TW" altLang="en-US" dirty="0" smtClean="0"/>
              <a:t>自訂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0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Bootstrap </a:t>
            </a:r>
            <a:r>
              <a:rPr lang="zh-TW" altLang="en-US"/>
              <a:t>預先設定</a:t>
            </a:r>
            <a:r>
              <a:rPr lang="zh-TW" altLang="en-US" smtClean="0"/>
              <a:t>了四種</a:t>
            </a:r>
            <a:r>
              <a:rPr lang="zh-TW" altLang="en-US"/>
              <a:t>螢幕尺寸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8248650" cy="331236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2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開始</a:t>
            </a:r>
            <a:r>
              <a:rPr lang="en-US" altLang="zh-TW" dirty="0" smtClean="0"/>
              <a:t>Dreamweaver cc 2019 bootstrap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3979"/>
            <a:ext cx="8100392" cy="495402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44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zh-TW" altLang="en-US" smtClean="0"/>
              <a:t>建立新的</a:t>
            </a:r>
            <a:r>
              <a:rPr lang="en-US" altLang="zh-TW" smtClean="0"/>
              <a:t>css</a:t>
            </a:r>
            <a:r>
              <a:rPr lang="zh-TW" altLang="en-US" smtClean="0"/>
              <a:t>的附加檔案。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12776"/>
            <a:ext cx="2647990" cy="489247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版面容器</a:t>
            </a:r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254887"/>
              </p:ext>
            </p:extLst>
          </p:nvPr>
        </p:nvGraphicFramePr>
        <p:xfrm>
          <a:off x="107502" y="908720"/>
          <a:ext cx="9036500" cy="5832650"/>
        </p:xfrm>
        <a:graphic>
          <a:graphicData uri="http://schemas.openxmlformats.org/drawingml/2006/table">
            <a:tbl>
              <a:tblPr/>
              <a:tblGrid>
                <a:gridCol w="1807300"/>
                <a:gridCol w="1807300"/>
                <a:gridCol w="1807300"/>
                <a:gridCol w="1807300"/>
                <a:gridCol w="1807300"/>
              </a:tblGrid>
              <a:tr h="766822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>
                          <a:effectLst/>
                        </a:rPr>
                        <a:t/>
                      </a:r>
                      <a:br>
                        <a:rPr lang="zh-TW" altLang="en-US" sz="1400">
                          <a:effectLst/>
                        </a:rPr>
                      </a:br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E6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smtClean="0">
                          <a:effectLst/>
                        </a:rPr>
                        <a:t>超小屏幕 手機</a:t>
                      </a:r>
                      <a:r>
                        <a:rPr lang="en-US" altLang="zh-TW" sz="1400" smtClean="0">
                          <a:effectLst/>
                        </a:rPr>
                        <a:t>xs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smtClean="0">
                          <a:effectLst/>
                        </a:rPr>
                        <a:t>(&lt;768px)</a:t>
                      </a:r>
                    </a:p>
                    <a:p>
                      <a:pPr algn="l" fontAlgn="b"/>
                      <a:endParaRPr lang="en-US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smtClean="0">
                          <a:effectLst/>
                        </a:rPr>
                        <a:t>小屏幕 平板</a:t>
                      </a:r>
                      <a:r>
                        <a:rPr lang="en-US" altLang="zh-TW" sz="1400" smtClean="0">
                          <a:effectLst/>
                        </a:rPr>
                        <a:t>sm</a:t>
                      </a:r>
                    </a:p>
                    <a:p>
                      <a:pPr algn="l" fontAlgn="b"/>
                      <a:r>
                        <a:rPr lang="en-US" altLang="zh-TW" sz="1400" smtClean="0">
                          <a:effectLst/>
                        </a:rPr>
                        <a:t>(≥768px)</a:t>
                      </a:r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smtClean="0">
                          <a:effectLst/>
                        </a:rPr>
                        <a:t>中等屏幕 桌面顯示器</a:t>
                      </a:r>
                      <a:r>
                        <a:rPr lang="en-US" altLang="zh-TW" sz="1400" smtClean="0">
                          <a:effectLst/>
                        </a:rPr>
                        <a:t>md(≥992px)</a:t>
                      </a:r>
                    </a:p>
                    <a:p>
                      <a:pPr algn="l" fontAlgn="b"/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smtClean="0">
                          <a:effectLst/>
                        </a:rPr>
                        <a:t>大屏幕 大桌面顯示器</a:t>
                      </a:r>
                      <a:r>
                        <a:rPr lang="en-US" altLang="zh-TW" sz="1200" smtClean="0">
                          <a:effectLst/>
                        </a:rPr>
                        <a:t>lg(≥1200px)</a:t>
                      </a:r>
                    </a:p>
                    <a:p>
                      <a:pPr algn="l"/>
                      <a:endParaRPr lang="zh-TW" altLang="en-US" sz="1200"/>
                    </a:p>
                  </a:txBody>
                  <a:tcPr marL="61718" marR="61718" marT="30859" marB="308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柵格系統行為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總是水平排列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開始是堆疊在一起的，當大於這些閾值時將變為水平排列</a:t>
                      </a:r>
                      <a:r>
                        <a:rPr lang="en-US" altLang="zh-TW" sz="1400">
                          <a:effectLst/>
                        </a:rPr>
                        <a:t>C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.container </a:t>
                      </a:r>
                      <a:r>
                        <a:rPr lang="zh-TW" altLang="en-US" sz="1400">
                          <a:effectLst/>
                        </a:rPr>
                        <a:t>最大寬度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None （</a:t>
                      </a:r>
                      <a:r>
                        <a:rPr lang="zh-TW" altLang="en-US" sz="1400">
                          <a:effectLst/>
                        </a:rPr>
                        <a:t>自動）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750px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970px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1170px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類前綴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.col-xs-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.col-sm-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.col-md-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.col-lg-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列（</a:t>
                      </a:r>
                      <a:r>
                        <a:rPr lang="en-US" sz="1400">
                          <a:effectLst/>
                        </a:rPr>
                        <a:t>column）</a:t>
                      </a:r>
                      <a:r>
                        <a:rPr lang="zh-TW" altLang="en-US" sz="1400">
                          <a:effectLst/>
                        </a:rPr>
                        <a:t>數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altLang="zh-TW" sz="1400">
                          <a:effectLst/>
                        </a:rPr>
                        <a:t>12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87244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最大列（</a:t>
                      </a:r>
                      <a:r>
                        <a:rPr lang="en-US" sz="1400">
                          <a:effectLst/>
                        </a:rPr>
                        <a:t>column）</a:t>
                      </a:r>
                      <a:r>
                        <a:rPr lang="zh-TW" altLang="en-US" sz="1400">
                          <a:effectLst/>
                        </a:rPr>
                        <a:t>寬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solidFill>
                            <a:srgbClr val="777777"/>
                          </a:solidFill>
                          <a:effectLst/>
                        </a:rPr>
                        <a:t>自動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~62px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~81px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~97px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槽（</a:t>
                      </a:r>
                      <a:r>
                        <a:rPr lang="en-US" sz="1400">
                          <a:effectLst/>
                        </a:rPr>
                        <a:t>gutter）</a:t>
                      </a:r>
                      <a:r>
                        <a:rPr lang="zh-TW" altLang="en-US" sz="1400">
                          <a:effectLst/>
                        </a:rPr>
                        <a:t>寬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30px （</a:t>
                      </a:r>
                      <a:r>
                        <a:rPr lang="zh-TW" altLang="en-US" sz="1400">
                          <a:effectLst/>
                        </a:rPr>
                        <a:t>每列左右均有</a:t>
                      </a:r>
                      <a:r>
                        <a:rPr lang="en-US" altLang="zh-TW" sz="1400">
                          <a:effectLst/>
                        </a:rPr>
                        <a:t>15</a:t>
                      </a:r>
                      <a:r>
                        <a:rPr lang="en-US" sz="1400">
                          <a:effectLst/>
                        </a:rPr>
                        <a:t>px）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可嵌套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偏移（</a:t>
                      </a:r>
                      <a:r>
                        <a:rPr lang="en-US" sz="1400">
                          <a:effectLst/>
                        </a:rPr>
                        <a:t>Offsets）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列排序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版面容器重要三個類別，</a:t>
            </a:r>
            <a:r>
              <a:rPr lang="en-US" altLang="zh-TW" smtClean="0"/>
              <a:t>.row</a:t>
            </a:r>
            <a:r>
              <a:rPr lang="zh-TW" altLang="en-US" smtClean="0"/>
              <a:t>、</a:t>
            </a:r>
            <a:r>
              <a:rPr lang="en-US" altLang="zh-TW" smtClean="0"/>
              <a:t>.container</a:t>
            </a:r>
            <a:r>
              <a:rPr lang="zh-TW" altLang="en-US" smtClean="0"/>
              <a:t>、</a:t>
            </a:r>
            <a:r>
              <a:rPr lang="en-US" altLang="zh-TW" smtClean="0"/>
              <a:t>.container-fluid</a:t>
            </a:r>
            <a:r>
              <a:rPr lang="zh-TW" altLang="en-US" smtClean="0"/>
              <a:t>，其中</a:t>
            </a:r>
            <a:r>
              <a:rPr lang="en-US" altLang="zh-TW" smtClean="0"/>
              <a:t>row</a:t>
            </a:r>
            <a:r>
              <a:rPr lang="zh-TW" altLang="en-US" smtClean="0"/>
              <a:t>必需要包在</a:t>
            </a:r>
            <a:r>
              <a:rPr lang="en-US" altLang="zh-TW" smtClean="0"/>
              <a:t>.container</a:t>
            </a:r>
            <a:r>
              <a:rPr lang="zh-TW" altLang="en-US" smtClean="0"/>
              <a:t>或</a:t>
            </a:r>
            <a:r>
              <a:rPr lang="en-US" altLang="zh-TW" smtClean="0"/>
              <a:t>.container-fluid</a:t>
            </a:r>
            <a:r>
              <a:rPr lang="zh-TW" altLang="en-US" smtClean="0"/>
              <a:t>內，才能進行排版。</a:t>
            </a:r>
            <a:endParaRPr lang="en-US" altLang="zh-TW" smtClean="0"/>
          </a:p>
          <a:p>
            <a:r>
              <a:rPr lang="en-US" altLang="zh-TW" smtClean="0"/>
              <a:t>.container</a:t>
            </a:r>
            <a:r>
              <a:rPr lang="zh-TW" altLang="en-US" smtClean="0">
                <a:sym typeface="Wingdings" pitchFamily="2" charset="2"/>
              </a:rPr>
              <a:t>：由</a:t>
            </a:r>
            <a:r>
              <a:rPr lang="en-US" altLang="zh-TW" smtClean="0">
                <a:sym typeface="Wingdings" pitchFamily="2" charset="2"/>
              </a:rPr>
              <a:t>device</a:t>
            </a:r>
            <a:r>
              <a:rPr lang="zh-TW" altLang="en-US" smtClean="0">
                <a:sym typeface="Wingdings" pitchFamily="2" charset="2"/>
              </a:rPr>
              <a:t>決定</a:t>
            </a:r>
            <a:r>
              <a:rPr lang="zh-TW" altLang="en-US"/>
              <a:t>最大寬度</a:t>
            </a:r>
            <a:r>
              <a:rPr lang="zh-TW" altLang="en-US" smtClean="0">
                <a:sym typeface="Wingdings" pitchFamily="2" charset="2"/>
              </a:rPr>
              <a:t>尺寸大小</a:t>
            </a:r>
            <a:endParaRPr lang="en-US" altLang="zh-TW" smtClean="0">
              <a:sym typeface="Wingdings" pitchFamily="2" charset="2"/>
            </a:endParaRPr>
          </a:p>
          <a:p>
            <a:r>
              <a:rPr lang="zh-TW" altLang="en-US" smtClean="0"/>
              <a:t>手機：</a:t>
            </a:r>
            <a:r>
              <a:rPr lang="en-US" altLang="zh-TW" smtClean="0"/>
              <a:t>&lt;None </a:t>
            </a:r>
            <a:r>
              <a:rPr lang="zh-TW" altLang="en-US" smtClean="0"/>
              <a:t>（自動）</a:t>
            </a:r>
            <a:endParaRPr lang="en-US" altLang="zh-TW" smtClean="0"/>
          </a:p>
          <a:p>
            <a:r>
              <a:rPr lang="zh-TW" altLang="en-US" smtClean="0"/>
              <a:t>平版：</a:t>
            </a:r>
            <a:r>
              <a:rPr lang="en-US" altLang="zh-TW" smtClean="0"/>
              <a:t>&gt;=750px</a:t>
            </a:r>
          </a:p>
          <a:p>
            <a:r>
              <a:rPr lang="zh-TW" altLang="en-US" smtClean="0"/>
              <a:t>電腦：</a:t>
            </a:r>
            <a:r>
              <a:rPr lang="en-US" altLang="zh-TW" smtClean="0"/>
              <a:t>&gt;=970px</a:t>
            </a:r>
          </a:p>
          <a:p>
            <a:r>
              <a:rPr lang="zh-TW" altLang="en-US" smtClean="0"/>
              <a:t>電視或大型電腦螢幕：</a:t>
            </a:r>
            <a:r>
              <a:rPr lang="en-US" altLang="zh-TW" smtClean="0"/>
              <a:t>&gt;=1170px</a:t>
            </a:r>
            <a:endParaRPr lang="en-US" altLang="zh-TW"/>
          </a:p>
          <a:p>
            <a:r>
              <a:rPr lang="en-US" altLang="zh-TW" smtClean="0"/>
              <a:t>.container-fluid</a:t>
            </a:r>
            <a:r>
              <a:rPr lang="zh-TW" altLang="en-US" smtClean="0"/>
              <a:t>：固定為各</a:t>
            </a:r>
            <a:r>
              <a:rPr lang="en-US" altLang="zh-TW" smtClean="0"/>
              <a:t>deivce</a:t>
            </a:r>
            <a:r>
              <a:rPr lang="zh-TW" altLang="en-US" smtClean="0"/>
              <a:t>的</a:t>
            </a:r>
            <a:r>
              <a:rPr lang="en-US" altLang="zh-TW" smtClean="0"/>
              <a:t>100%</a:t>
            </a:r>
            <a:r>
              <a:rPr lang="zh-TW" altLang="en-US" smtClean="0"/>
              <a:t>大小</a:t>
            </a:r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9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例一：</a:t>
            </a:r>
            <a:endParaRPr lang="en-US" altLang="zh-TW" dirty="0" smtClean="0"/>
          </a:p>
          <a:p>
            <a:r>
              <a:rPr lang="zh-TW" altLang="en-US" dirty="0" smtClean="0"/>
              <a:t>分別建立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container-fluid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div</a:t>
            </a:r>
            <a:r>
              <a:rPr lang="zh-TW" altLang="en-US" dirty="0" smtClean="0"/>
              <a:t>的版面區塊，內部包含</a:t>
            </a:r>
            <a:r>
              <a:rPr lang="en-US" altLang="zh-TW" dirty="0" smtClean="0"/>
              <a:t>row</a:t>
            </a:r>
            <a:r>
              <a:rPr lang="zh-TW" altLang="en-US" dirty="0" smtClean="0"/>
              <a:t>，並且設定大型螢幕的欄位</a:t>
            </a:r>
            <a:r>
              <a:rPr lang="en-US" altLang="zh-TW" dirty="0" smtClean="0"/>
              <a:t>col-lg-3</a:t>
            </a:r>
            <a:r>
              <a:rPr lang="zh-TW" altLang="en-US" dirty="0" smtClean="0"/>
              <a:t>及</a:t>
            </a:r>
            <a:r>
              <a:rPr lang="en-US" altLang="zh-TW" dirty="0" smtClean="0"/>
              <a:t>col-lg-9</a:t>
            </a:r>
            <a:r>
              <a:rPr lang="zh-TW" altLang="en-US" dirty="0" smtClean="0"/>
              <a:t>來觀察差異性。</a:t>
            </a:r>
            <a:endParaRPr lang="en-US" altLang="zh-TW" dirty="0" smtClean="0"/>
          </a:p>
          <a:p>
            <a:r>
              <a:rPr lang="en-US" altLang="zh-TW" dirty="0" smtClean="0"/>
              <a:t>File:test001.html&amp;&amp;test001.css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預計完成版面設計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dirty="0"/>
              <a:t>響應式</a:t>
            </a:r>
            <a:r>
              <a:rPr lang="zh-TW" altLang="en-US" dirty="0" smtClean="0"/>
              <a:t>網頁簡介</a:t>
            </a:r>
            <a:endParaRPr lang="en-US" altLang="zh-TW" dirty="0" smtClean="0"/>
          </a:p>
          <a:p>
            <a:r>
              <a:rPr lang="en-US" altLang="zh-TW" dirty="0" smtClean="0"/>
              <a:t>RWD</a:t>
            </a:r>
            <a:r>
              <a:rPr lang="zh-TW" altLang="en-US" smtClean="0"/>
              <a:t>版面設計</a:t>
            </a:r>
            <a:endParaRPr lang="en-US" altLang="zh-TW" smtClean="0"/>
          </a:p>
          <a:p>
            <a:pPr lvl="1"/>
            <a:r>
              <a:rPr lang="en-US" altLang="zh-TW" smtClean="0"/>
              <a:t>bootstrap</a:t>
            </a:r>
            <a:endParaRPr lang="en-US" altLang="zh-TW" dirty="0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版面套修應用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版面同風格創建</a:t>
            </a:r>
            <a:endParaRPr lang="en-US" altLang="zh-TW" dirty="0" smtClean="0"/>
          </a:p>
          <a:p>
            <a:r>
              <a:rPr lang="en-US" altLang="zh-TW" dirty="0" smtClean="0"/>
              <a:t>RWD</a:t>
            </a:r>
            <a:r>
              <a:rPr lang="zh-TW" altLang="en-US" smtClean="0"/>
              <a:t>專案開發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2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 dirty="0"/>
              <a:t>範例圖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36712"/>
            <a:ext cx="8941587" cy="5733256"/>
          </a:xfrm>
        </p:spPr>
      </p:pic>
    </p:spTree>
    <p:extLst>
      <p:ext uri="{BB962C8B-B14F-4D97-AF65-F5344CB8AC3E}">
        <p14:creationId xmlns:p14="http://schemas.microsoft.com/office/powerpoint/2010/main" val="35089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設定面版的欄位數為</a:t>
            </a:r>
            <a:r>
              <a:rPr lang="en-US" altLang="zh-TW" dirty="0" smtClean="0"/>
              <a:t>12</a:t>
            </a:r>
            <a:r>
              <a:rPr lang="zh-TW" altLang="en-US" dirty="0" smtClean="0"/>
              <a:t>，前置類別名稱：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FF0000"/>
                </a:solidFill>
              </a:rPr>
              <a:t>手機</a:t>
            </a:r>
            <a:r>
              <a:rPr lang="zh-TW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TW" dirty="0" smtClean="0">
                <a:solidFill>
                  <a:srgbClr val="FF0000"/>
                </a:solidFill>
              </a:rPr>
              <a:t>col-1~12(bootstrap 4.0</a:t>
            </a:r>
            <a:r>
              <a:rPr lang="zh-TW" altLang="en-US" dirty="0" smtClean="0">
                <a:solidFill>
                  <a:srgbClr val="FF0000"/>
                </a:solidFill>
              </a:rPr>
              <a:t>更改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/>
              <a:t>平版：</a:t>
            </a:r>
            <a:r>
              <a:rPr lang="en-US" altLang="zh-TW" dirty="0" smtClean="0"/>
              <a:t>col-sm-</a:t>
            </a:r>
            <a:r>
              <a:rPr lang="en-US" altLang="zh-TW" dirty="0"/>
              <a:t>1~12</a:t>
            </a:r>
          </a:p>
          <a:p>
            <a:r>
              <a:rPr lang="zh-TW" altLang="en-US" dirty="0" smtClean="0"/>
              <a:t>電腦：</a:t>
            </a:r>
            <a:r>
              <a:rPr lang="en-US" altLang="zh-TW" dirty="0" smtClean="0"/>
              <a:t>col-md-1~12</a:t>
            </a:r>
            <a:endParaRPr lang="en-US" altLang="zh-TW" dirty="0"/>
          </a:p>
          <a:p>
            <a:r>
              <a:rPr lang="zh-TW" altLang="en-US" dirty="0" smtClean="0"/>
              <a:t>電視：</a:t>
            </a:r>
            <a:r>
              <a:rPr lang="en-US" altLang="zh-TW" dirty="0" smtClean="0"/>
              <a:t>col-lg-1~12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超大型螢幕：</a:t>
            </a:r>
            <a:r>
              <a:rPr lang="en-US" altLang="zh-TW" dirty="0" smtClean="0">
                <a:solidFill>
                  <a:srgbClr val="FF0000"/>
                </a:solidFill>
              </a:rPr>
              <a:t>col-xl-1~12</a:t>
            </a:r>
            <a:r>
              <a:rPr lang="en-US" altLang="zh-TW" dirty="0">
                <a:solidFill>
                  <a:srgbClr val="FF0000"/>
                </a:solidFill>
              </a:rPr>
              <a:t>col-1~12(bootstrap 4.0</a:t>
            </a:r>
            <a:r>
              <a:rPr lang="zh-TW" altLang="en-US" dirty="0">
                <a:solidFill>
                  <a:srgbClr val="FF0000"/>
                </a:solidFill>
              </a:rPr>
              <a:t>更改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5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版面配置方式：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9008736" cy="47525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例二：建立一個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的固定大小容器，內包含三個列。</a:t>
            </a:r>
            <a:endParaRPr lang="en-US" altLang="zh-TW" dirty="0" smtClean="0"/>
          </a:p>
          <a:p>
            <a:r>
              <a:rPr lang="zh-TW" altLang="en-US" dirty="0" smtClean="0"/>
              <a:t>列一：電腦解析度，欄為</a:t>
            </a:r>
            <a:r>
              <a:rPr lang="en-US" altLang="zh-TW" dirty="0" smtClean="0"/>
              <a:t>4*4*4</a:t>
            </a:r>
            <a:r>
              <a:rPr lang="zh-TW" altLang="en-US" dirty="0" smtClean="0"/>
              <a:t>，內容：</a:t>
            </a:r>
            <a:r>
              <a:rPr lang="en-US" altLang="zh-TW" dirty="0"/>
              <a:t>col-md-4</a:t>
            </a:r>
            <a:r>
              <a:rPr lang="zh-TW" altLang="en-US" dirty="0"/>
              <a:t>這是電腦排版</a:t>
            </a:r>
            <a:r>
              <a:rPr lang="zh-TW" altLang="en-US" dirty="0" smtClean="0"/>
              <a:t>方式</a:t>
            </a:r>
            <a:r>
              <a:rPr lang="en-US" altLang="zh-TW" dirty="0" smtClean="0"/>
              <a:t>1-3</a:t>
            </a:r>
          </a:p>
          <a:p>
            <a:r>
              <a:rPr lang="zh-TW" altLang="en-US" dirty="0" smtClean="0"/>
              <a:t>列二：手機解析度，欄為</a:t>
            </a:r>
            <a:r>
              <a:rPr lang="en-US" altLang="zh-TW" dirty="0" smtClean="0"/>
              <a:t>6*6*6</a:t>
            </a:r>
            <a:r>
              <a:rPr lang="zh-TW" altLang="en-US" dirty="0" smtClean="0"/>
              <a:t>，電腦</a:t>
            </a:r>
            <a:r>
              <a:rPr lang="zh-TW" altLang="en-US" dirty="0"/>
              <a:t>解析度，欄為</a:t>
            </a:r>
            <a:r>
              <a:rPr lang="en-US" altLang="zh-TW" dirty="0"/>
              <a:t>4*4*4</a:t>
            </a:r>
            <a:r>
              <a:rPr lang="zh-TW" altLang="en-US" dirty="0"/>
              <a:t>，</a:t>
            </a:r>
            <a:r>
              <a:rPr lang="zh-TW" altLang="en-US" dirty="0" smtClean="0"/>
              <a:t>內容：</a:t>
            </a:r>
            <a:r>
              <a:rPr lang="en-US" altLang="zh-TW" dirty="0"/>
              <a:t>.</a:t>
            </a:r>
            <a:r>
              <a:rPr lang="en-US" altLang="zh-TW" dirty="0" smtClean="0"/>
              <a:t>col-6 </a:t>
            </a:r>
            <a:r>
              <a:rPr lang="en-US" altLang="zh-TW" dirty="0"/>
              <a:t>.col-md-4</a:t>
            </a:r>
            <a:r>
              <a:rPr lang="zh-TW" altLang="en-US" dirty="0"/>
              <a:t>這是電腦、手機排版方式</a:t>
            </a:r>
            <a:r>
              <a:rPr lang="en-US" altLang="zh-TW" dirty="0" smtClean="0"/>
              <a:t>1-3</a:t>
            </a:r>
          </a:p>
          <a:p>
            <a:r>
              <a:rPr lang="zh-TW" altLang="en-US" dirty="0" smtClean="0"/>
              <a:t>列三：</a:t>
            </a:r>
            <a:r>
              <a:rPr lang="zh-TW" altLang="en-US" dirty="0"/>
              <a:t>手機解析度，欄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4*4*4*4</a:t>
            </a:r>
            <a:r>
              <a:rPr lang="zh-TW" altLang="en-US" dirty="0" smtClean="0"/>
              <a:t>，</a:t>
            </a:r>
            <a:r>
              <a:rPr lang="zh-TW" altLang="en-US" dirty="0"/>
              <a:t>電腦解析度，欄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4*8*8*4</a:t>
            </a:r>
            <a:r>
              <a:rPr lang="zh-TW" altLang="en-US" dirty="0"/>
              <a:t>，</a:t>
            </a:r>
            <a:r>
              <a:rPr lang="zh-TW" altLang="en-US" dirty="0" smtClean="0"/>
              <a:t>內容：</a:t>
            </a:r>
            <a:r>
              <a:rPr lang="en-US" altLang="zh-TW" dirty="0"/>
              <a:t> </a:t>
            </a:r>
            <a:r>
              <a:rPr lang="en-US" altLang="zh-TW" dirty="0" smtClean="0"/>
              <a:t>col-4 </a:t>
            </a:r>
            <a:r>
              <a:rPr lang="en-US" altLang="zh-TW" dirty="0"/>
              <a:t>col-md-4</a:t>
            </a:r>
            <a:r>
              <a:rPr lang="zh-TW" altLang="en-US" dirty="0"/>
              <a:t>這是電腦、手機組合排版方式</a:t>
            </a:r>
            <a:r>
              <a:rPr lang="en-US" altLang="zh-TW" dirty="0" smtClean="0"/>
              <a:t>1-4</a:t>
            </a:r>
          </a:p>
          <a:p>
            <a:r>
              <a:rPr lang="zh-TW" altLang="en-US" dirty="0" smtClean="0"/>
              <a:t>其中用水平線間格。</a:t>
            </a:r>
            <a:endParaRPr lang="en-US" altLang="zh-TW" dirty="0" smtClean="0"/>
          </a:p>
          <a:p>
            <a:r>
              <a:rPr lang="zh-TW" altLang="en-US" dirty="0"/>
              <a:t>並各自設定背景</a:t>
            </a:r>
            <a:r>
              <a:rPr lang="zh-TW" altLang="en-US" dirty="0" smtClean="0"/>
              <a:t>顏色</a:t>
            </a:r>
            <a:endParaRPr lang="en-US" altLang="zh-TW" dirty="0" smtClean="0"/>
          </a:p>
          <a:p>
            <a:r>
              <a:rPr lang="en-US" altLang="zh-TW" dirty="0"/>
              <a:t>File:test001.html&amp;&amp;test001.css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範例圖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849494" cy="5904656"/>
          </a:xfrm>
        </p:spPr>
      </p:pic>
    </p:spTree>
    <p:extLst>
      <p:ext uri="{BB962C8B-B14F-4D97-AF65-F5344CB8AC3E}">
        <p14:creationId xmlns:p14="http://schemas.microsoft.com/office/powerpoint/2010/main" val="18666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</a:t>
            </a:r>
            <a:r>
              <a:rPr lang="zh-TW" altLang="en-US"/>
              <a:t>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例：</a:t>
            </a:r>
            <a:r>
              <a:rPr lang="zh-TW" altLang="en-US" dirty="0" smtClean="0"/>
              <a:t>建立三個</a:t>
            </a:r>
            <a:r>
              <a:rPr lang="en-US" altLang="zh-TW" dirty="0" smtClean="0"/>
              <a:t>bootstrap</a:t>
            </a:r>
            <a:r>
              <a:rPr lang="zh-TW" altLang="en-US" dirty="0"/>
              <a:t>的固定</a:t>
            </a:r>
            <a:r>
              <a:rPr lang="zh-TW" altLang="en-US" dirty="0" smtClean="0"/>
              <a:t>大小</a:t>
            </a:r>
            <a:r>
              <a:rPr lang="en-US" altLang="zh-TW" dirty="0" smtClean="0"/>
              <a:t>*1</a:t>
            </a:r>
            <a:r>
              <a:rPr lang="zh-TW" altLang="en-US" dirty="0" smtClean="0"/>
              <a:t>與全版面</a:t>
            </a:r>
            <a:r>
              <a:rPr lang="en-US" altLang="zh-TW" dirty="0" smtClean="0"/>
              <a:t>*2</a:t>
            </a:r>
            <a:r>
              <a:rPr lang="zh-TW" altLang="en-US" dirty="0" smtClean="0"/>
              <a:t>容器。</a:t>
            </a:r>
            <a:endParaRPr lang="en-US" altLang="zh-TW" dirty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固定大小容器內包含二個列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列</a:t>
            </a:r>
            <a:r>
              <a:rPr lang="zh-TW" altLang="en-US" dirty="0"/>
              <a:t>一</a:t>
            </a:r>
            <a:r>
              <a:rPr lang="zh-TW" altLang="en-US" dirty="0" smtClean="0"/>
              <a:t>：平板解析度</a:t>
            </a:r>
            <a:r>
              <a:rPr lang="zh-TW" altLang="en-US" dirty="0"/>
              <a:t>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6*4*2</a:t>
            </a:r>
            <a:r>
              <a:rPr lang="zh-TW" altLang="en-US" dirty="0" smtClean="0"/>
              <a:t>，</a:t>
            </a:r>
            <a:r>
              <a:rPr lang="zh-TW" altLang="en-US" dirty="0"/>
              <a:t>內容為這</a:t>
            </a:r>
            <a:r>
              <a:rPr lang="zh-TW" altLang="en-US" dirty="0" smtClean="0"/>
              <a:t>是平板</a:t>
            </a:r>
            <a:r>
              <a:rPr lang="en-US" altLang="zh-TW" dirty="0" smtClean="0"/>
              <a:t>6/4/2</a:t>
            </a:r>
            <a:r>
              <a:rPr lang="zh-TW" altLang="en-US" dirty="0" smtClean="0"/>
              <a:t>排版</a:t>
            </a:r>
            <a:r>
              <a:rPr lang="zh-TW" altLang="en-US" dirty="0"/>
              <a:t>方式</a:t>
            </a:r>
            <a:r>
              <a:rPr lang="en-US" altLang="zh-TW" dirty="0" smtClean="0"/>
              <a:t>1~3</a:t>
            </a:r>
            <a:r>
              <a:rPr lang="zh-TW" altLang="en-US" dirty="0" smtClean="0"/>
              <a:t>，設定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：字型大小</a:t>
            </a:r>
            <a:r>
              <a:rPr lang="en-US" altLang="zh-TW" dirty="0" smtClean="0"/>
              <a:t>18pt</a:t>
            </a:r>
            <a:r>
              <a:rPr lang="zh-TW" altLang="en-US" dirty="0" smtClean="0"/>
              <a:t>，</a:t>
            </a:r>
            <a:r>
              <a:rPr lang="en-US" altLang="zh-TW" dirty="0" smtClean="0"/>
              <a:t>font-weight</a:t>
            </a:r>
            <a:r>
              <a:rPr lang="zh-TW" altLang="en-US" dirty="0" smtClean="0"/>
              <a:t>，</a:t>
            </a:r>
            <a:r>
              <a:rPr lang="en-US" altLang="zh-TW" dirty="0" smtClean="0"/>
              <a:t>bolder</a:t>
            </a:r>
            <a:endParaRPr lang="en-US" altLang="zh-TW" dirty="0"/>
          </a:p>
          <a:p>
            <a:r>
              <a:rPr lang="zh-TW" altLang="en-US" dirty="0"/>
              <a:t>列二：手機解析度，欄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3*3*3*3</a:t>
            </a:r>
            <a:r>
              <a:rPr lang="zh-TW" altLang="en-US" dirty="0" smtClean="0"/>
              <a:t>，</a:t>
            </a:r>
            <a:r>
              <a:rPr lang="zh-TW" altLang="en-US" dirty="0"/>
              <a:t>電腦解析度，欄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3*4*3*2</a:t>
            </a:r>
            <a:r>
              <a:rPr lang="zh-TW" altLang="en-US" dirty="0" smtClean="0"/>
              <a:t>，</a:t>
            </a:r>
            <a:r>
              <a:rPr lang="zh-TW" altLang="en-US" dirty="0"/>
              <a:t>內容為這是電腦、手機排版方式</a:t>
            </a:r>
            <a:r>
              <a:rPr lang="en-US" altLang="zh-TW" dirty="0" smtClean="0"/>
              <a:t>1~4</a:t>
            </a:r>
            <a:r>
              <a:rPr lang="zh-TW" altLang="en-US" dirty="0" smtClean="0"/>
              <a:t>，</a:t>
            </a:r>
            <a:r>
              <a:rPr lang="zh-TW" altLang="en-US" dirty="0"/>
              <a:t>設定</a:t>
            </a:r>
            <a:r>
              <a:rPr lang="en-US" altLang="zh-TW" dirty="0" err="1"/>
              <a:t>css</a:t>
            </a:r>
            <a:r>
              <a:rPr lang="zh-TW" altLang="en-US" dirty="0" smtClean="0"/>
              <a:t>：</a:t>
            </a:r>
            <a:r>
              <a:rPr lang="en-US" altLang="zh-TW" dirty="0" smtClean="0"/>
              <a:t>font-family</a:t>
            </a:r>
            <a:r>
              <a:rPr lang="zh-TW" altLang="en-US" dirty="0" smtClean="0"/>
              <a:t>，</a:t>
            </a:r>
            <a:r>
              <a:rPr lang="en-US" altLang="zh-TW" dirty="0"/>
              <a:t> "</a:t>
            </a:r>
            <a:r>
              <a:rPr lang="zh-TW" altLang="en-US" dirty="0"/>
              <a:t>微軟正黑體</a:t>
            </a:r>
            <a:r>
              <a:rPr lang="en-US" altLang="zh-TW" dirty="0"/>
              <a:t>", Helvetica, </a:t>
            </a:r>
            <a:r>
              <a:rPr lang="en-US" altLang="zh-TW" dirty="0" smtClean="0"/>
              <a:t>Arial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 font-color</a:t>
            </a:r>
            <a:r>
              <a:rPr lang="zh-TW" altLang="en-US" dirty="0" smtClean="0"/>
              <a:t>，自訂。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全版面容器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</a:rPr>
              <a:t>包含二個列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列一：手機</a:t>
            </a:r>
            <a:r>
              <a:rPr lang="zh-TW" altLang="en-US" dirty="0"/>
              <a:t>解析度，欄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2*2*8</a:t>
            </a:r>
            <a:r>
              <a:rPr lang="zh-TW" altLang="en-US" dirty="0" smtClean="0"/>
              <a:t>，內容</a:t>
            </a:r>
            <a:r>
              <a:rPr lang="zh-TW" altLang="en-US" dirty="0"/>
              <a:t>為這</a:t>
            </a:r>
            <a:r>
              <a:rPr lang="zh-TW" altLang="en-US" dirty="0" smtClean="0"/>
              <a:t>是手機全版排版</a:t>
            </a:r>
            <a:r>
              <a:rPr lang="zh-TW" altLang="en-US" dirty="0"/>
              <a:t>方式</a:t>
            </a:r>
            <a:r>
              <a:rPr lang="en-US" altLang="zh-TW" dirty="0" smtClean="0"/>
              <a:t>1~3</a:t>
            </a:r>
            <a:r>
              <a:rPr lang="zh-TW" altLang="en-US" dirty="0"/>
              <a:t>，設定</a:t>
            </a:r>
            <a:r>
              <a:rPr lang="en-US" altLang="zh-TW" dirty="0" err="1"/>
              <a:t>css</a:t>
            </a:r>
            <a:r>
              <a:rPr lang="zh-TW" altLang="en-US" dirty="0" smtClean="0"/>
              <a:t>：</a:t>
            </a:r>
            <a:r>
              <a:rPr lang="en-US" altLang="zh-TW" dirty="0" smtClean="0"/>
              <a:t>background-color</a:t>
            </a:r>
            <a:r>
              <a:rPr lang="zh-TW" altLang="en-US" dirty="0" smtClean="0"/>
              <a:t>，自訂</a:t>
            </a:r>
            <a:r>
              <a:rPr lang="zh-TW" altLang="en-US" dirty="0"/>
              <a:t>，</a:t>
            </a:r>
            <a:r>
              <a:rPr lang="en-US" altLang="zh-TW" dirty="0"/>
              <a:t> font-color</a:t>
            </a:r>
            <a:r>
              <a:rPr lang="zh-TW" altLang="en-US" dirty="0"/>
              <a:t>，自訂。</a:t>
            </a:r>
            <a:endParaRPr lang="en-US" altLang="zh-TW" dirty="0"/>
          </a:p>
          <a:p>
            <a:r>
              <a:rPr lang="zh-TW" altLang="en-US" dirty="0" smtClean="0"/>
              <a:t>列二：電腦解析度</a:t>
            </a:r>
            <a:r>
              <a:rPr lang="zh-TW" altLang="en-US" dirty="0"/>
              <a:t>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7*5</a:t>
            </a:r>
            <a:r>
              <a:rPr lang="zh-TW" altLang="en-US" dirty="0" smtClean="0"/>
              <a:t>，電視解析度</a:t>
            </a:r>
            <a:r>
              <a:rPr lang="zh-TW" altLang="en-US" dirty="0"/>
              <a:t>，欄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12</a:t>
            </a:r>
            <a:r>
              <a:rPr lang="zh-TW" altLang="en-US" dirty="0" smtClean="0"/>
              <a:t>，</a:t>
            </a:r>
            <a:r>
              <a:rPr lang="zh-TW" altLang="en-US" dirty="0"/>
              <a:t>內容為這是電腦</a:t>
            </a:r>
            <a:r>
              <a:rPr lang="en-US" altLang="zh-TW" dirty="0"/>
              <a:t>md</a:t>
            </a:r>
            <a:r>
              <a:rPr lang="zh-TW" altLang="en-US" dirty="0" smtClean="0"/>
              <a:t>、電視</a:t>
            </a:r>
            <a:r>
              <a:rPr lang="en-US" altLang="zh-TW" dirty="0" err="1" smtClean="0"/>
              <a:t>lg</a:t>
            </a:r>
            <a:r>
              <a:rPr lang="zh-TW" altLang="en-US" dirty="0" smtClean="0"/>
              <a:t>組合</a:t>
            </a:r>
            <a:r>
              <a:rPr lang="zh-TW" altLang="en-US" dirty="0"/>
              <a:t>排版測試方式</a:t>
            </a:r>
            <a:r>
              <a:rPr lang="en-US" altLang="zh-TW" dirty="0" smtClean="0"/>
              <a:t>1~2</a:t>
            </a:r>
            <a:r>
              <a:rPr lang="zh-TW" altLang="en-US" dirty="0"/>
              <a:t>，設定</a:t>
            </a:r>
            <a:r>
              <a:rPr lang="en-US" altLang="zh-TW" dirty="0" err="1"/>
              <a:t>css</a:t>
            </a:r>
            <a:r>
              <a:rPr lang="zh-TW" altLang="en-US" dirty="0" smtClean="0"/>
              <a:t>：</a:t>
            </a:r>
            <a:r>
              <a:rPr lang="en-US" altLang="zh-TW" dirty="0"/>
              <a:t> font-style</a:t>
            </a:r>
            <a:r>
              <a:rPr lang="en-US" altLang="zh-TW" dirty="0" smtClean="0"/>
              <a:t>:</a:t>
            </a:r>
            <a:r>
              <a:rPr lang="zh-TW" altLang="en-US" dirty="0" smtClean="0"/>
              <a:t>自訂，</a:t>
            </a:r>
            <a:r>
              <a:rPr lang="en-US" altLang="zh-TW" dirty="0" smtClean="0"/>
              <a:t>line-height</a:t>
            </a:r>
            <a:r>
              <a:rPr lang="en-US" altLang="zh-TW" dirty="0"/>
              <a:t>: 5em; font-family</a:t>
            </a:r>
            <a:r>
              <a:rPr lang="zh-TW" altLang="en-US" dirty="0"/>
              <a:t>，中文字，自訂，</a:t>
            </a:r>
            <a:r>
              <a:rPr lang="en-US" altLang="zh-TW" dirty="0"/>
              <a:t> font-color</a:t>
            </a:r>
            <a:r>
              <a:rPr lang="zh-TW" altLang="en-US" dirty="0"/>
              <a:t>，自訂。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FF0000"/>
                </a:solidFill>
              </a:rPr>
              <a:t>全版面</a:t>
            </a:r>
            <a:r>
              <a:rPr lang="zh-TW" altLang="en-US" dirty="0" smtClean="0">
                <a:solidFill>
                  <a:srgbClr val="FF0000"/>
                </a:solidFill>
              </a:rPr>
              <a:t>容器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r>
              <a:rPr lang="zh-TW" altLang="en-US" dirty="0" smtClean="0">
                <a:solidFill>
                  <a:srgbClr val="FF0000"/>
                </a:solidFill>
              </a:rPr>
              <a:t>包含</a:t>
            </a:r>
            <a:r>
              <a:rPr lang="zh-TW" altLang="en-US" dirty="0">
                <a:solidFill>
                  <a:srgbClr val="FF0000"/>
                </a:solidFill>
              </a:rPr>
              <a:t>二個列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自訂列上述皆沒有的解析度與欄位排版，內容為自訂</a:t>
            </a:r>
            <a:r>
              <a:rPr lang="en-US" altLang="zh-TW" dirty="0" smtClean="0"/>
              <a:t>(</a:t>
            </a:r>
            <a:r>
              <a:rPr lang="zh-TW" altLang="en-US" dirty="0" smtClean="0"/>
              <a:t>手機、平板、電腦、電視</a:t>
            </a:r>
            <a:r>
              <a:rPr lang="en-US" altLang="zh-TW" dirty="0" smtClean="0"/>
              <a:t>)</a:t>
            </a:r>
            <a:r>
              <a:rPr lang="zh-TW" altLang="en-US" dirty="0"/>
              <a:t>組合排版測試</a:t>
            </a:r>
            <a:r>
              <a:rPr lang="zh-TW" altLang="en-US" dirty="0" smtClean="0"/>
              <a:t>方式，並且設定新的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規則。</a:t>
            </a:r>
            <a:endParaRPr lang="en-US" altLang="zh-TW" dirty="0" smtClean="0"/>
          </a:p>
          <a:p>
            <a:r>
              <a:rPr lang="zh-TW" altLang="en-US" dirty="0" smtClean="0"/>
              <a:t>其</a:t>
            </a:r>
            <a:r>
              <a:rPr lang="zh-TW" altLang="en-US" dirty="0"/>
              <a:t>中用水平線間格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6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63267"/>
            <a:ext cx="8229600" cy="1033485"/>
          </a:xfrm>
        </p:spPr>
        <p:txBody>
          <a:bodyPr>
            <a:normAutofit fontScale="90000"/>
          </a:bodyPr>
          <a:lstStyle/>
          <a:p>
            <a:r>
              <a:rPr lang="en-US" altLang="zh-TW" sz="4000"/>
              <a:t>Bootstrap</a:t>
            </a:r>
            <a:r>
              <a:rPr lang="zh-TW" altLang="en-US" sz="4000"/>
              <a:t>版面</a:t>
            </a:r>
            <a:r>
              <a:rPr lang="zh-TW" altLang="en-US" sz="4000" smtClean="0"/>
              <a:t>容器</a:t>
            </a:r>
            <a:r>
              <a:rPr lang="en-US" altLang="zh-TW" sz="4000" smtClean="0"/>
              <a:t/>
            </a:r>
            <a:br>
              <a:rPr lang="en-US" altLang="zh-TW" sz="4000" smtClean="0"/>
            </a:br>
            <a:r>
              <a:rPr lang="en-US" altLang="zh-TW" sz="4000" smtClean="0"/>
              <a:t>Offset</a:t>
            </a:r>
            <a:r>
              <a:rPr lang="zh-TW" altLang="en-US" sz="4000"/>
              <a:t>為設定徧移位置</a:t>
            </a:r>
            <a:r>
              <a:rPr lang="en-US" altLang="zh-TW"/>
              <a:t/>
            </a:r>
            <a:br>
              <a:rPr lang="en-US" altLang="zh-TW"/>
            </a:b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/>
              <a:t>例三：建立三個徧移列</a:t>
            </a:r>
            <a:endParaRPr lang="en-US" altLang="zh-TW" dirty="0" smtClean="0"/>
          </a:p>
          <a:p>
            <a:r>
              <a:rPr lang="zh-TW" altLang="en-US" dirty="0" smtClean="0"/>
              <a:t>列一：電腦解析度欄位一</a:t>
            </a:r>
            <a:r>
              <a:rPr lang="en-US" altLang="zh-TW" dirty="0" smtClean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，內容為</a:t>
            </a:r>
            <a:r>
              <a:rPr lang="en-US" altLang="zh-TW" dirty="0" smtClean="0"/>
              <a:t>col2</a:t>
            </a:r>
            <a:r>
              <a:rPr lang="zh-TW" altLang="en-US" dirty="0" smtClean="0"/>
              <a:t>為正常位置，欄位二</a:t>
            </a:r>
            <a:r>
              <a:rPr lang="en-US" altLang="zh-TW" dirty="0" smtClean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4</a:t>
            </a:r>
            <a:r>
              <a:rPr lang="zh-TW" altLang="en-US" dirty="0" smtClean="0"/>
              <a:t>，並</a:t>
            </a:r>
            <a:r>
              <a:rPr lang="zh-TW" altLang="en-US" dirty="0"/>
              <a:t>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2</a:t>
            </a:r>
            <a:r>
              <a:rPr lang="zh-TW" altLang="en-US" dirty="0" smtClean="0"/>
              <a:t>位置，</a:t>
            </a:r>
            <a:r>
              <a:rPr lang="zh-TW" altLang="en-US" dirty="0"/>
              <a:t>內容為</a:t>
            </a:r>
            <a:r>
              <a:rPr lang="en-US" altLang="zh-TW" dirty="0" smtClean="0"/>
              <a:t>col4</a:t>
            </a:r>
            <a:r>
              <a:rPr lang="zh-TW" altLang="en-US" dirty="0" smtClean="0"/>
              <a:t>為徧移</a:t>
            </a:r>
            <a:r>
              <a:rPr lang="en-US" altLang="zh-TW" dirty="0" smtClean="0"/>
              <a:t>2</a:t>
            </a:r>
            <a:r>
              <a:rPr lang="zh-TW" altLang="en-US" dirty="0" smtClean="0"/>
              <a:t>位置。</a:t>
            </a:r>
            <a:endParaRPr lang="en-US" altLang="zh-TW" dirty="0"/>
          </a:p>
          <a:p>
            <a:r>
              <a:rPr lang="zh-TW" altLang="en-US" dirty="0" smtClean="0"/>
              <a:t>列二：手機解析度</a:t>
            </a:r>
            <a:r>
              <a:rPr lang="zh-TW" altLang="en-US" dirty="0"/>
              <a:t>欄位一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欄，並徧移</a:t>
            </a:r>
            <a:r>
              <a:rPr lang="en-US" altLang="zh-TW" dirty="0" smtClean="0"/>
              <a:t>3</a:t>
            </a:r>
            <a:r>
              <a:rPr lang="zh-TW" altLang="en-US" dirty="0" smtClean="0"/>
              <a:t>位置，內容為</a:t>
            </a:r>
            <a:r>
              <a:rPr lang="en-US" altLang="zh-TW" dirty="0"/>
              <a:t>col3</a:t>
            </a:r>
            <a:r>
              <a:rPr lang="zh-TW" altLang="en-US" dirty="0"/>
              <a:t>為徧移</a:t>
            </a:r>
            <a:r>
              <a:rPr lang="en-US" altLang="zh-TW" dirty="0"/>
              <a:t>3</a:t>
            </a:r>
            <a:r>
              <a:rPr lang="zh-TW" altLang="en-US" dirty="0"/>
              <a:t>位置，欄位二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欄</a:t>
            </a:r>
            <a:r>
              <a:rPr lang="zh-TW" altLang="en-US" dirty="0"/>
              <a:t>，並徧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1</a:t>
            </a:r>
            <a:r>
              <a:rPr lang="zh-TW" altLang="en-US" dirty="0" smtClean="0"/>
              <a:t>位置，內容為</a:t>
            </a:r>
            <a:r>
              <a:rPr lang="en-US" altLang="zh-TW" dirty="0"/>
              <a:t>col3</a:t>
            </a:r>
            <a:r>
              <a:rPr lang="zh-TW" altLang="en-US" dirty="0"/>
              <a:t>為徧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1</a:t>
            </a:r>
            <a:r>
              <a:rPr lang="zh-TW" altLang="en-US" dirty="0" smtClean="0"/>
              <a:t>位置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列三：平板解析度</a:t>
            </a:r>
            <a:r>
              <a:rPr lang="zh-TW" altLang="en-US" dirty="0"/>
              <a:t>欄位一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6</a:t>
            </a:r>
            <a:r>
              <a:rPr lang="zh-TW" altLang="en-US" dirty="0" smtClean="0"/>
              <a:t>欄</a:t>
            </a:r>
            <a:r>
              <a:rPr lang="zh-TW" altLang="en-US" dirty="0"/>
              <a:t>，並徧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4</a:t>
            </a:r>
            <a:r>
              <a:rPr lang="zh-TW" altLang="en-US" dirty="0" smtClean="0"/>
              <a:t>位置</a:t>
            </a:r>
            <a:r>
              <a:rPr lang="zh-TW" altLang="en-US" dirty="0"/>
              <a:t>，內容為</a:t>
            </a:r>
            <a:r>
              <a:rPr lang="en-US" altLang="zh-TW" dirty="0" smtClean="0"/>
              <a:t>col6</a:t>
            </a:r>
            <a:r>
              <a:rPr lang="zh-TW" altLang="en-US" dirty="0" smtClean="0"/>
              <a:t>為</a:t>
            </a:r>
            <a:r>
              <a:rPr lang="zh-TW" altLang="en-US" dirty="0"/>
              <a:t>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4</a:t>
            </a:r>
            <a:r>
              <a:rPr lang="zh-TW" altLang="en-US" dirty="0" smtClean="0"/>
              <a:t>位置</a:t>
            </a:r>
            <a:r>
              <a:rPr lang="zh-TW" altLang="en-US" dirty="0"/>
              <a:t>，欄位二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4</a:t>
            </a:r>
            <a:r>
              <a:rPr lang="zh-TW" altLang="en-US" dirty="0" smtClean="0"/>
              <a:t>欄，內容</a:t>
            </a:r>
            <a:r>
              <a:rPr lang="zh-TW" altLang="en-US" dirty="0"/>
              <a:t>為</a:t>
            </a:r>
            <a:r>
              <a:rPr lang="en-US" altLang="zh-TW" dirty="0" smtClean="0"/>
              <a:t>col4</a:t>
            </a:r>
            <a:r>
              <a:rPr lang="zh-TW" altLang="en-US" dirty="0" smtClean="0"/>
              <a:t>正常位置。</a:t>
            </a:r>
            <a:endParaRPr lang="en-US" altLang="zh-TW" dirty="0" smtClean="0"/>
          </a:p>
          <a:p>
            <a:r>
              <a:rPr lang="en-US" altLang="zh-TW" dirty="0" smtClean="0"/>
              <a:t>File:test002.html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test002.css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/>
              <a:t>範例圖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" y="836712"/>
            <a:ext cx="9007339" cy="5832648"/>
          </a:xfrm>
        </p:spPr>
      </p:pic>
    </p:spTree>
    <p:extLst>
      <p:ext uri="{BB962C8B-B14F-4D97-AF65-F5344CB8AC3E}">
        <p14:creationId xmlns:p14="http://schemas.microsoft.com/office/powerpoint/2010/main" val="11516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練習三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Offset</a:t>
            </a:r>
            <a:r>
              <a:rPr lang="zh-TW" altLang="en-US" dirty="0"/>
              <a:t>為設定徧移位置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例</a:t>
            </a:r>
            <a:r>
              <a:rPr lang="zh-TW" altLang="en-US" dirty="0" smtClean="0">
                <a:solidFill>
                  <a:srgbClr val="FF0000"/>
                </a:solidFill>
              </a:rPr>
              <a:t>：建立二個徧</a:t>
            </a:r>
            <a:r>
              <a:rPr lang="zh-TW" altLang="en-US" dirty="0">
                <a:solidFill>
                  <a:srgbClr val="FF0000"/>
                </a:solidFill>
              </a:rPr>
              <a:t>移</a:t>
            </a:r>
            <a:r>
              <a:rPr lang="zh-TW" altLang="en-US" dirty="0" smtClean="0">
                <a:solidFill>
                  <a:srgbClr val="FF0000"/>
                </a:solidFill>
              </a:rPr>
              <a:t>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列</a:t>
            </a:r>
            <a:r>
              <a:rPr lang="zh-TW" altLang="en-US" dirty="0"/>
              <a:t>一</a:t>
            </a:r>
            <a:r>
              <a:rPr lang="zh-TW" altLang="en-US" dirty="0" smtClean="0"/>
              <a:t>：電視解析度</a:t>
            </a:r>
            <a:r>
              <a:rPr lang="zh-TW" altLang="en-US" dirty="0"/>
              <a:t>欄位一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，</a:t>
            </a:r>
            <a:r>
              <a:rPr lang="zh-TW" altLang="en-US" dirty="0"/>
              <a:t>並徧移</a:t>
            </a:r>
            <a:r>
              <a:rPr lang="en-US" altLang="zh-TW" dirty="0"/>
              <a:t>2</a:t>
            </a:r>
            <a:r>
              <a:rPr lang="zh-TW" altLang="en-US" dirty="0"/>
              <a:t>位置，內容為</a:t>
            </a:r>
            <a:r>
              <a:rPr lang="en-US" altLang="zh-TW" dirty="0" smtClean="0"/>
              <a:t>col3</a:t>
            </a:r>
            <a:r>
              <a:rPr lang="zh-TW" altLang="en-US" dirty="0" smtClean="0"/>
              <a:t>為</a:t>
            </a:r>
            <a:r>
              <a:rPr lang="zh-TW" altLang="en-US" dirty="0"/>
              <a:t>徧移</a:t>
            </a:r>
            <a:r>
              <a:rPr lang="en-US" altLang="zh-TW" dirty="0"/>
              <a:t>2</a:t>
            </a:r>
            <a:r>
              <a:rPr lang="zh-TW" altLang="en-US" dirty="0" smtClean="0"/>
              <a:t>位置 ，欄位</a:t>
            </a:r>
            <a:r>
              <a:rPr lang="zh-TW" altLang="en-US" dirty="0"/>
              <a:t>二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</a:t>
            </a:r>
            <a:r>
              <a:rPr lang="zh-TW" altLang="en-US" dirty="0"/>
              <a:t>並徧移</a:t>
            </a:r>
            <a:r>
              <a:rPr lang="en-US" altLang="zh-TW" dirty="0"/>
              <a:t>2</a:t>
            </a:r>
            <a:r>
              <a:rPr lang="zh-TW" altLang="en-US" dirty="0"/>
              <a:t>位置，內容為</a:t>
            </a:r>
            <a:r>
              <a:rPr lang="en-US" altLang="zh-TW" dirty="0" smtClean="0"/>
              <a:t>col1</a:t>
            </a:r>
            <a:r>
              <a:rPr lang="zh-TW" altLang="en-US" dirty="0" smtClean="0"/>
              <a:t>為</a:t>
            </a:r>
            <a:r>
              <a:rPr lang="zh-TW" altLang="en-US" dirty="0"/>
              <a:t>徧移</a:t>
            </a:r>
            <a:r>
              <a:rPr lang="en-US" altLang="zh-TW" dirty="0"/>
              <a:t>2</a:t>
            </a:r>
            <a:r>
              <a:rPr lang="zh-TW" altLang="en-US" dirty="0" smtClean="0"/>
              <a:t>位置，欄位三</a:t>
            </a:r>
            <a:r>
              <a:rPr lang="en-US" altLang="zh-TW" dirty="0" smtClean="0"/>
              <a:t>col</a:t>
            </a:r>
            <a:r>
              <a:rPr lang="zh-TW" altLang="en-US" dirty="0"/>
              <a:t>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</a:t>
            </a:r>
            <a:r>
              <a:rPr lang="zh-TW" altLang="en-US" dirty="0"/>
              <a:t>內容為</a:t>
            </a:r>
            <a:r>
              <a:rPr lang="en-US" altLang="zh-TW" dirty="0"/>
              <a:t>col2</a:t>
            </a:r>
            <a:r>
              <a:rPr lang="zh-TW" altLang="en-US" dirty="0"/>
              <a:t>為正常</a:t>
            </a:r>
            <a:r>
              <a:rPr lang="zh-TW" altLang="en-US" dirty="0" smtClean="0"/>
              <a:t>位置</a:t>
            </a:r>
            <a:r>
              <a:rPr lang="en-US" altLang="zh-TW" dirty="0" smtClean="0"/>
              <a:t> 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/>
              <a:t>列</a:t>
            </a:r>
            <a:r>
              <a:rPr lang="zh-TW" altLang="en-US" dirty="0" smtClean="0"/>
              <a:t>二：</a:t>
            </a:r>
            <a:r>
              <a:rPr lang="zh-TW" altLang="en-US" dirty="0"/>
              <a:t>手機解析度欄位一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5</a:t>
            </a:r>
            <a:r>
              <a:rPr lang="zh-TW" altLang="en-US" dirty="0" smtClean="0"/>
              <a:t>欄</a:t>
            </a:r>
            <a:r>
              <a:rPr lang="zh-TW" altLang="en-US" dirty="0"/>
              <a:t>，並徧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1</a:t>
            </a:r>
            <a:r>
              <a:rPr lang="zh-TW" altLang="en-US" dirty="0" smtClean="0"/>
              <a:t>位置</a:t>
            </a:r>
            <a:r>
              <a:rPr lang="zh-TW" altLang="en-US" dirty="0"/>
              <a:t>，內容為</a:t>
            </a:r>
            <a:r>
              <a:rPr lang="en-US" altLang="zh-TW" dirty="0" smtClean="0"/>
              <a:t>col5</a:t>
            </a:r>
            <a:r>
              <a:rPr lang="zh-TW" altLang="en-US" dirty="0" smtClean="0"/>
              <a:t>為</a:t>
            </a:r>
            <a:r>
              <a:rPr lang="zh-TW" altLang="en-US" dirty="0"/>
              <a:t>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1</a:t>
            </a:r>
            <a:r>
              <a:rPr lang="zh-TW" altLang="en-US" dirty="0" smtClean="0"/>
              <a:t>位置</a:t>
            </a:r>
            <a:r>
              <a:rPr lang="zh-TW" altLang="en-US" dirty="0"/>
              <a:t>，欄位二</a:t>
            </a:r>
            <a:r>
              <a:rPr lang="en-US" altLang="zh-TW" dirty="0"/>
              <a:t>col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欄</a:t>
            </a:r>
            <a:r>
              <a:rPr lang="zh-TW" altLang="en-US" dirty="0"/>
              <a:t>，並徧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5</a:t>
            </a:r>
            <a:r>
              <a:rPr lang="zh-TW" altLang="en-US" dirty="0" smtClean="0"/>
              <a:t>位置</a:t>
            </a:r>
            <a:r>
              <a:rPr lang="zh-TW" altLang="en-US" dirty="0"/>
              <a:t>，內容為</a:t>
            </a:r>
            <a:r>
              <a:rPr lang="en-US" altLang="zh-TW" dirty="0" smtClean="0"/>
              <a:t>col1</a:t>
            </a:r>
            <a:r>
              <a:rPr lang="zh-TW" altLang="en-US" dirty="0" smtClean="0"/>
              <a:t>為</a:t>
            </a:r>
            <a:r>
              <a:rPr lang="zh-TW" altLang="en-US" dirty="0"/>
              <a:t>徧</a:t>
            </a:r>
            <a:r>
              <a:rPr lang="zh-TW" altLang="en-US" dirty="0" smtClean="0"/>
              <a:t>移</a:t>
            </a:r>
            <a:r>
              <a:rPr lang="en-US" altLang="zh-TW" dirty="0" smtClean="0"/>
              <a:t>5</a:t>
            </a:r>
            <a:r>
              <a:rPr lang="zh-TW" altLang="en-US" dirty="0" smtClean="0"/>
              <a:t>位置，欄位三</a:t>
            </a:r>
            <a:r>
              <a:rPr lang="en-US" altLang="zh-TW" dirty="0" smtClean="0"/>
              <a:t>col</a:t>
            </a:r>
            <a:r>
              <a:rPr lang="zh-TW" altLang="en-US" dirty="0"/>
              <a:t>為</a:t>
            </a:r>
            <a:r>
              <a:rPr lang="en-US" altLang="zh-TW" dirty="0"/>
              <a:t>6</a:t>
            </a:r>
            <a:r>
              <a:rPr lang="zh-TW" altLang="en-US" dirty="0"/>
              <a:t>欄，並徧移</a:t>
            </a:r>
            <a:r>
              <a:rPr lang="en-US" altLang="zh-TW" dirty="0"/>
              <a:t>4</a:t>
            </a:r>
            <a:r>
              <a:rPr lang="zh-TW" altLang="en-US" dirty="0"/>
              <a:t>位置，內容為</a:t>
            </a:r>
            <a:r>
              <a:rPr lang="en-US" altLang="zh-TW" dirty="0"/>
              <a:t>col6</a:t>
            </a:r>
            <a:r>
              <a:rPr lang="zh-TW" altLang="en-US" dirty="0"/>
              <a:t>為徧移</a:t>
            </a:r>
            <a:r>
              <a:rPr lang="en-US" altLang="zh-TW" dirty="0"/>
              <a:t>4</a:t>
            </a:r>
            <a:r>
              <a:rPr lang="zh-TW" altLang="en-US" dirty="0"/>
              <a:t>位置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/>
              <a:t>Bootstrap</a:t>
            </a:r>
            <a:r>
              <a:rPr lang="zh-TW" altLang="en-US" smtClean="0"/>
              <a:t>版面輪播介紹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</a:t>
            </a:r>
            <a:r>
              <a:rPr lang="zh-TW" altLang="en-US"/>
              <a:t>輪</a:t>
            </a:r>
            <a:r>
              <a:rPr lang="zh-TW" altLang="en-US" smtClean="0"/>
              <a:t>播</a:t>
            </a:r>
            <a:r>
              <a:rPr lang="en-US" altLang="zh-TW" smtClean="0"/>
              <a:t>Carousel</a:t>
            </a:r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29" y="1412776"/>
            <a:ext cx="9144000" cy="53285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41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網頁，版面一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1556792"/>
            <a:ext cx="9144000" cy="50250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/>
              <a:t>Bootstrap</a:t>
            </a:r>
            <a:r>
              <a:rPr lang="zh-TW" altLang="en-US" smtClean="0"/>
              <a:t>版面輪播介紹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例建立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版面</a:t>
            </a:r>
            <a:r>
              <a:rPr lang="zh-TW" altLang="en-US" dirty="0"/>
              <a:t>輪</a:t>
            </a:r>
            <a:r>
              <a:rPr lang="zh-TW" altLang="en-US" dirty="0" smtClean="0"/>
              <a:t>播</a:t>
            </a:r>
            <a:r>
              <a:rPr lang="en-US" altLang="zh-TW" dirty="0" smtClean="0"/>
              <a:t>Carousel</a:t>
            </a:r>
            <a:r>
              <a:rPr lang="zh-TW" altLang="en-US" dirty="0" smtClean="0"/>
              <a:t>，來測試運用。</a:t>
            </a:r>
            <a:endParaRPr lang="en-US" altLang="zh-TW" dirty="0" smtClean="0"/>
          </a:p>
          <a:p>
            <a:r>
              <a:rPr lang="zh-TW" altLang="en-US" dirty="0" smtClean="0"/>
              <a:t>建立</a:t>
            </a:r>
            <a:r>
              <a:rPr lang="en-US" altLang="zh-TW" dirty="0" smtClean="0">
                <a:solidFill>
                  <a:srgbClr val="FF0000"/>
                </a:solidFill>
              </a:rPr>
              <a:t>container-fluid</a:t>
            </a:r>
            <a:r>
              <a:rPr lang="zh-TW" altLang="en-US" dirty="0" smtClean="0">
                <a:solidFill>
                  <a:srgbClr val="FF0000"/>
                </a:solidFill>
              </a:rPr>
              <a:t>內的</a:t>
            </a:r>
            <a:r>
              <a:rPr lang="en-US" altLang="zh-TW" dirty="0" smtClean="0">
                <a:solidFill>
                  <a:srgbClr val="FF0000"/>
                </a:solidFill>
              </a:rPr>
              <a:t>row</a:t>
            </a:r>
            <a:r>
              <a:rPr lang="zh-TW" altLang="en-US" dirty="0" smtClean="0"/>
              <a:t>，並放置</a:t>
            </a:r>
            <a:r>
              <a:rPr lang="en-US" altLang="zh-TW" dirty="0" smtClean="0"/>
              <a:t>Carousel</a:t>
            </a:r>
            <a:r>
              <a:rPr lang="zh-TW" altLang="en-US" dirty="0" smtClean="0"/>
              <a:t>功能。</a:t>
            </a:r>
            <a:endParaRPr lang="en-US" altLang="zh-TW" dirty="0" smtClean="0"/>
          </a:p>
          <a:p>
            <a:r>
              <a:rPr lang="en-US" altLang="zh-TW" dirty="0" smtClean="0"/>
              <a:t>Carousel</a:t>
            </a:r>
            <a:r>
              <a:rPr lang="zh-TW" altLang="en-US" dirty="0" smtClean="0"/>
              <a:t>輪播圖片，使用</a:t>
            </a:r>
            <a:r>
              <a:rPr lang="en-US" altLang="zh-TW" dirty="0" smtClean="0"/>
              <a:t>1920-500-01.jpg</a:t>
            </a:r>
            <a:r>
              <a:rPr lang="zh-TW" altLang="en-US" dirty="0" smtClean="0"/>
              <a:t>、</a:t>
            </a:r>
            <a:r>
              <a:rPr lang="en-US" altLang="zh-TW" dirty="0"/>
              <a:t> </a:t>
            </a:r>
            <a:r>
              <a:rPr lang="en-US" altLang="zh-TW" dirty="0" smtClean="0"/>
              <a:t>1920-500-02.jpg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1920-500-03.jpg</a:t>
            </a:r>
            <a:r>
              <a:rPr lang="zh-TW" altLang="en-US" dirty="0" smtClean="0"/>
              <a:t>取代。</a:t>
            </a:r>
            <a:endParaRPr lang="en-US" altLang="zh-TW" dirty="0" smtClean="0"/>
          </a:p>
          <a:p>
            <a:r>
              <a:rPr lang="en-US" altLang="zh-TW" dirty="0" smtClean="0"/>
              <a:t>1920-500-01.jpg</a:t>
            </a:r>
            <a:r>
              <a:rPr lang="zh-TW" altLang="en-US" dirty="0" smtClean="0"/>
              <a:t>設定超連結，網址：</a:t>
            </a:r>
            <a:r>
              <a:rPr lang="en-US" altLang="zh-TW" dirty="0" smtClean="0"/>
              <a:t>http://www.yahoo.com.tw</a:t>
            </a:r>
            <a:r>
              <a:rPr lang="zh-TW" altLang="en-US" dirty="0" smtClean="0"/>
              <a:t>，並設定主標題</a:t>
            </a:r>
            <a:r>
              <a:rPr lang="en-US" altLang="zh-TW" dirty="0" smtClean="0"/>
              <a:t>h5</a:t>
            </a:r>
            <a:r>
              <a:rPr lang="zh-TW" altLang="en-US" dirty="0" smtClean="0"/>
              <a:t>：、內容為廣告輪播測試</a:t>
            </a:r>
            <a:r>
              <a:rPr lang="en-US" altLang="zh-TW" dirty="0" smtClean="0"/>
              <a:t>01</a:t>
            </a:r>
            <a:r>
              <a:rPr lang="zh-TW" altLang="en-US" dirty="0" smtClean="0"/>
              <a:t>，次標題為：</a:t>
            </a:r>
            <a:r>
              <a:rPr lang="zh-TW" altLang="en-US" dirty="0"/>
              <a:t>廣告輪</a:t>
            </a:r>
            <a:r>
              <a:rPr lang="zh-TW" altLang="en-US" dirty="0" smtClean="0"/>
              <a:t>播子標題測試</a:t>
            </a:r>
            <a:r>
              <a:rPr lang="zh-TW" altLang="en-US" dirty="0"/>
              <a:t>文字</a:t>
            </a:r>
            <a:r>
              <a:rPr lang="en-US" altLang="zh-TW" dirty="0" smtClean="0"/>
              <a:t>01</a:t>
            </a:r>
            <a:r>
              <a:rPr lang="zh-TW" altLang="en-US" dirty="0" smtClean="0"/>
              <a:t>，</a:t>
            </a:r>
            <a:r>
              <a:rPr lang="zh-TW" altLang="en-US" dirty="0"/>
              <a:t>替代文字：廣告輪播測試</a:t>
            </a:r>
            <a:r>
              <a:rPr lang="en-US" altLang="zh-TW" dirty="0" smtClean="0"/>
              <a:t>01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1920-500-02.jpg</a:t>
            </a:r>
            <a:r>
              <a:rPr lang="zh-TW" altLang="en-US" dirty="0" smtClean="0"/>
              <a:t>：設定</a:t>
            </a:r>
            <a:r>
              <a:rPr lang="zh-TW" altLang="en-US" dirty="0"/>
              <a:t>主標題</a:t>
            </a:r>
            <a:r>
              <a:rPr lang="en-US" altLang="zh-TW" dirty="0" smtClean="0"/>
              <a:t>h5</a:t>
            </a:r>
            <a:r>
              <a:rPr lang="zh-TW" altLang="en-US" dirty="0" smtClean="0"/>
              <a:t>：、</a:t>
            </a:r>
            <a:r>
              <a:rPr lang="zh-TW" altLang="en-US" dirty="0"/>
              <a:t>內容為廣告輪播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02</a:t>
            </a:r>
            <a:r>
              <a:rPr lang="zh-TW" altLang="en-US" dirty="0" smtClean="0"/>
              <a:t>，</a:t>
            </a:r>
            <a:r>
              <a:rPr lang="zh-TW" altLang="en-US" dirty="0"/>
              <a:t>次標題為：廣告輪播子標題測試文字</a:t>
            </a:r>
            <a:r>
              <a:rPr lang="en-US" altLang="zh-TW" dirty="0" smtClean="0"/>
              <a:t>02</a:t>
            </a:r>
            <a:r>
              <a:rPr lang="zh-TW" altLang="en-US" dirty="0"/>
              <a:t>，替代文字：廣告輪播圖</a:t>
            </a:r>
            <a:r>
              <a:rPr lang="en-US" altLang="zh-TW" dirty="0" smtClean="0"/>
              <a:t>02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1920-500-03.jpg</a:t>
            </a:r>
            <a:r>
              <a:rPr lang="zh-TW" altLang="en-US" dirty="0"/>
              <a:t>設定超連結，網址：</a:t>
            </a:r>
            <a:r>
              <a:rPr lang="en-US" altLang="zh-TW" dirty="0"/>
              <a:t>http://</a:t>
            </a:r>
            <a:r>
              <a:rPr lang="en-US" altLang="zh-TW" dirty="0" smtClean="0"/>
              <a:t>www.pchome.com.tw</a:t>
            </a:r>
            <a:r>
              <a:rPr lang="zh-TW" altLang="en-US" dirty="0"/>
              <a:t>，</a:t>
            </a:r>
            <a:r>
              <a:rPr lang="zh-TW" altLang="en-US" dirty="0" smtClean="0"/>
              <a:t>並取消主標題、次標題，替代</a:t>
            </a:r>
            <a:r>
              <a:rPr lang="zh-TW" altLang="en-US" dirty="0"/>
              <a:t>文字：廣告輪播測試</a:t>
            </a:r>
            <a:r>
              <a:rPr lang="en-US" altLang="zh-TW" dirty="0" smtClean="0"/>
              <a:t>03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File:test003.html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test003.css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3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" y="44624"/>
            <a:ext cx="91440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0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Css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04864"/>
            <a:ext cx="4823836" cy="246473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258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練習四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練習建立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空白版面，插入輪</a:t>
            </a:r>
            <a:r>
              <a:rPr lang="zh-TW" altLang="en-US" dirty="0"/>
              <a:t>播</a:t>
            </a:r>
            <a:r>
              <a:rPr lang="en-US" altLang="zh-TW" dirty="0"/>
              <a:t>Carousel</a:t>
            </a:r>
            <a:r>
              <a:rPr lang="zh-TW" altLang="en-US" dirty="0"/>
              <a:t>，來測試</a:t>
            </a:r>
            <a:r>
              <a:rPr lang="zh-TW" altLang="en-US" dirty="0" smtClean="0"/>
              <a:t>運用，建立</a:t>
            </a:r>
            <a:r>
              <a:rPr lang="en-US" altLang="zh-TW" dirty="0" smtClean="0">
                <a:solidFill>
                  <a:srgbClr val="FF0000"/>
                </a:solidFill>
              </a:rPr>
              <a:t>container-fluid</a:t>
            </a:r>
            <a:r>
              <a:rPr lang="zh-TW" altLang="en-US" dirty="0">
                <a:solidFill>
                  <a:srgbClr val="FF0000"/>
                </a:solidFill>
              </a:rPr>
              <a:t>內的</a:t>
            </a:r>
            <a:r>
              <a:rPr lang="en-US" altLang="zh-TW" dirty="0">
                <a:solidFill>
                  <a:srgbClr val="FF0000"/>
                </a:solidFill>
              </a:rPr>
              <a:t>row</a:t>
            </a:r>
            <a:r>
              <a:rPr lang="zh-TW" altLang="en-US" dirty="0"/>
              <a:t>，並放置</a:t>
            </a:r>
            <a:r>
              <a:rPr lang="en-US" altLang="zh-TW" dirty="0"/>
              <a:t>Carousel</a:t>
            </a:r>
            <a:r>
              <a:rPr lang="zh-TW" altLang="en-US" dirty="0"/>
              <a:t>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設定一個主題，製作</a:t>
            </a:r>
            <a:r>
              <a:rPr lang="en-US" altLang="zh-TW" dirty="0" smtClean="0"/>
              <a:t>Carousel</a:t>
            </a:r>
            <a:r>
              <a:rPr lang="zh-TW" altLang="en-US" dirty="0"/>
              <a:t>輪播</a:t>
            </a:r>
            <a:r>
              <a:rPr lang="zh-TW" altLang="en-US" dirty="0" smtClean="0"/>
              <a:t>圖片，</a:t>
            </a:r>
            <a:r>
              <a:rPr lang="en-US" altLang="zh-TW" dirty="0" smtClean="0"/>
              <a:t>1920*1080.jpg*3</a:t>
            </a:r>
            <a:endParaRPr lang="en-US" altLang="zh-TW" dirty="0"/>
          </a:p>
          <a:p>
            <a:r>
              <a:rPr lang="zh-TW" altLang="en-US" dirty="0" smtClean="0"/>
              <a:t>製作出</a:t>
            </a:r>
            <a:r>
              <a:rPr lang="zh-TW" altLang="en-US" dirty="0"/>
              <a:t>的</a:t>
            </a:r>
            <a:r>
              <a:rPr lang="en-US" altLang="zh-TW" dirty="0" smtClean="0"/>
              <a:t>Carousel</a:t>
            </a:r>
            <a:r>
              <a:rPr lang="zh-TW" altLang="en-US" dirty="0"/>
              <a:t>輪播圖片</a:t>
            </a:r>
            <a:r>
              <a:rPr lang="zh-TW" altLang="en-US" dirty="0" smtClean="0"/>
              <a:t>，用來取代使用原有圖片。</a:t>
            </a:r>
            <a:endParaRPr lang="en-US" altLang="zh-TW" dirty="0"/>
          </a:p>
          <a:p>
            <a:r>
              <a:rPr lang="en-US" altLang="zh-TW" dirty="0" smtClean="0"/>
              <a:t>Carousel</a:t>
            </a:r>
            <a:r>
              <a:rPr lang="zh-TW" altLang="en-US" dirty="0"/>
              <a:t>輪播圖片</a:t>
            </a:r>
            <a:r>
              <a:rPr lang="zh-TW" altLang="en-US" dirty="0" smtClean="0"/>
              <a:t>設定主標題、副標題、相關超連結</a:t>
            </a:r>
            <a:r>
              <a:rPr lang="zh-TW" altLang="en-US" dirty="0"/>
              <a:t>，網址</a:t>
            </a:r>
            <a:r>
              <a:rPr lang="zh-TW" altLang="en-US" dirty="0" smtClean="0"/>
              <a:t>：圖片來源網址</a:t>
            </a:r>
            <a:endParaRPr lang="en-US" altLang="zh-TW" dirty="0" smtClean="0"/>
          </a:p>
          <a:p>
            <a:r>
              <a:rPr lang="en-US" altLang="zh-TW" dirty="0" smtClean="0"/>
              <a:t>File:test004.html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test004.css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資訊縮圖介紹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TW" dirty="0" smtClean="0"/>
              <a:t>Card</a:t>
            </a:r>
            <a:r>
              <a:rPr lang="zh-TW" altLang="en-US" dirty="0" smtClean="0"/>
              <a:t>資訊</a:t>
            </a:r>
            <a:r>
              <a:rPr lang="zh-TW" altLang="en-US" dirty="0"/>
              <a:t>縮</a:t>
            </a:r>
            <a:r>
              <a:rPr lang="zh-TW" altLang="en-US" dirty="0" smtClean="0"/>
              <a:t>圖功能，可在版面中提供每列一到多個的資訊顯示縮圖的功能，預設為每列三個</a:t>
            </a:r>
            <a:r>
              <a:rPr lang="zh-TW" altLang="en-US" dirty="0"/>
              <a:t>資訊縮圖</a:t>
            </a:r>
            <a:r>
              <a:rPr lang="zh-TW" altLang="en-US" dirty="0" smtClean="0"/>
              <a:t>功能。</a:t>
            </a:r>
            <a:endParaRPr lang="en-US" altLang="zh-TW" dirty="0" smtClean="0"/>
          </a:p>
          <a:p>
            <a:r>
              <a:rPr lang="zh-TW" altLang="en-US" dirty="0" smtClean="0"/>
              <a:t>包含圖片，主標題、次標題、按鈕，利用框線形成一個群組。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701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9752" y="6206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0"/>
            <a:ext cx="9030209" cy="666936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756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資訊縮圖介紹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例</a:t>
            </a:r>
            <a:r>
              <a:rPr lang="en-US" altLang="zh-TW" dirty="0"/>
              <a:t>Bootstrap</a:t>
            </a:r>
            <a:r>
              <a:rPr lang="zh-TW" altLang="en-US" dirty="0"/>
              <a:t>資訊縮</a:t>
            </a:r>
            <a:r>
              <a:rPr lang="zh-TW" altLang="en-US" dirty="0" smtClean="0"/>
              <a:t>圖</a:t>
            </a:r>
            <a:r>
              <a:rPr lang="en-US" altLang="zh-TW" dirty="0" smtClean="0"/>
              <a:t>cards</a:t>
            </a:r>
            <a:r>
              <a:rPr lang="zh-TW" altLang="en-US" dirty="0" smtClean="0"/>
              <a:t>功能，建立一列三個資訊縮圖的測試網頁。</a:t>
            </a:r>
            <a:endParaRPr lang="en-US" altLang="zh-TW" dirty="0" smtClean="0"/>
          </a:p>
          <a:p>
            <a:r>
              <a:rPr lang="zh-TW" altLang="en-US" dirty="0" smtClean="0"/>
              <a:t>第一：圖檔</a:t>
            </a:r>
            <a:r>
              <a:rPr lang="en-US" altLang="zh-TW" dirty="0" smtClean="0"/>
              <a:t>400x200.jpg</a:t>
            </a:r>
            <a:r>
              <a:rPr lang="zh-TW" altLang="en-US" dirty="0" smtClean="0"/>
              <a:t>，主標題：資訊</a:t>
            </a:r>
            <a:r>
              <a:rPr lang="zh-TW" altLang="en-US" dirty="0"/>
              <a:t>縮圖測試</a:t>
            </a:r>
            <a:r>
              <a:rPr lang="zh-TW" altLang="en-US" dirty="0" smtClean="0"/>
              <a:t>文字</a:t>
            </a:r>
            <a:r>
              <a:rPr lang="en-US" altLang="zh-TW" dirty="0" smtClean="0"/>
              <a:t>01</a:t>
            </a:r>
            <a:r>
              <a:rPr lang="zh-TW" altLang="en-US" dirty="0" smtClean="0"/>
              <a:t>，次標題：次</a:t>
            </a:r>
            <a:r>
              <a:rPr lang="zh-TW" altLang="en-US" dirty="0"/>
              <a:t>標題測試</a:t>
            </a:r>
            <a:r>
              <a:rPr lang="zh-TW" altLang="en-US" dirty="0" smtClean="0"/>
              <a:t>文字</a:t>
            </a:r>
            <a:r>
              <a:rPr lang="en-US" altLang="zh-TW" dirty="0" smtClean="0"/>
              <a:t>01</a:t>
            </a:r>
            <a:r>
              <a:rPr lang="zh-TW" altLang="en-US" dirty="0"/>
              <a:t>，內容文字說明</a:t>
            </a:r>
            <a:r>
              <a:rPr lang="zh-TW" altLang="en-US" dirty="0" smtClean="0"/>
              <a:t>，按鈕第一個啟動，內容：更多資訊。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：圖檔</a:t>
            </a:r>
            <a:r>
              <a:rPr lang="en-US" altLang="zh-TW" dirty="0"/>
              <a:t>400x200.jpg</a:t>
            </a:r>
            <a:r>
              <a:rPr lang="zh-TW" altLang="en-US" dirty="0"/>
              <a:t>，主標題：資訊縮圖測試文字</a:t>
            </a:r>
            <a:r>
              <a:rPr lang="en-US" altLang="zh-TW" dirty="0" smtClean="0"/>
              <a:t>02</a:t>
            </a:r>
            <a:r>
              <a:rPr lang="zh-TW" altLang="en-US" dirty="0" smtClean="0"/>
              <a:t>，</a:t>
            </a:r>
            <a:r>
              <a:rPr lang="zh-TW" altLang="en-US" dirty="0"/>
              <a:t>次標題：次標題測試文字</a:t>
            </a:r>
            <a:r>
              <a:rPr lang="en-US" altLang="zh-TW" dirty="0" smtClean="0"/>
              <a:t>02</a:t>
            </a:r>
            <a:r>
              <a:rPr lang="zh-TW" altLang="en-US" dirty="0" smtClean="0"/>
              <a:t>，</a:t>
            </a:r>
            <a:r>
              <a:rPr lang="zh-TW" altLang="en-US" dirty="0"/>
              <a:t>內容文字說明，</a:t>
            </a:r>
            <a:r>
              <a:rPr lang="zh-TW" altLang="en-US" dirty="0" smtClean="0"/>
              <a:t>按鈕內容：放購物車。</a:t>
            </a:r>
            <a:endParaRPr lang="en-US" altLang="zh-TW" dirty="0" smtClean="0"/>
          </a:p>
          <a:p>
            <a:r>
              <a:rPr lang="zh-TW" altLang="en-US" dirty="0" smtClean="0"/>
              <a:t>第三：</a:t>
            </a:r>
            <a:r>
              <a:rPr lang="zh-TW" altLang="en-US" dirty="0"/>
              <a:t>圖檔</a:t>
            </a:r>
            <a:r>
              <a:rPr lang="en-US" altLang="zh-TW" dirty="0"/>
              <a:t>400x200.jpg</a:t>
            </a:r>
            <a:r>
              <a:rPr lang="zh-TW" altLang="en-US" dirty="0"/>
              <a:t>，主標題：資訊縮圖測試文字</a:t>
            </a:r>
            <a:r>
              <a:rPr lang="en-US" altLang="zh-TW" dirty="0" smtClean="0"/>
              <a:t>03</a:t>
            </a:r>
            <a:r>
              <a:rPr lang="zh-TW" altLang="en-US" dirty="0" smtClean="0"/>
              <a:t>，</a:t>
            </a:r>
            <a:r>
              <a:rPr lang="zh-TW" altLang="en-US" dirty="0"/>
              <a:t>次標題：次標題測試文字</a:t>
            </a:r>
            <a:r>
              <a:rPr lang="en-US" altLang="zh-TW" dirty="0" smtClean="0"/>
              <a:t>03</a:t>
            </a:r>
            <a:r>
              <a:rPr lang="zh-TW" altLang="en-US" dirty="0" smtClean="0"/>
              <a:t>，</a:t>
            </a:r>
            <a:r>
              <a:rPr lang="zh-TW" altLang="en-US" dirty="0"/>
              <a:t>內容文字說明，按鈕</a:t>
            </a:r>
            <a:r>
              <a:rPr lang="zh-TW" altLang="en-US" dirty="0" smtClean="0"/>
              <a:t>第一二個啟動，內容</a:t>
            </a:r>
            <a:r>
              <a:rPr lang="zh-TW" altLang="en-US" dirty="0"/>
              <a:t>：更多</a:t>
            </a:r>
            <a:r>
              <a:rPr lang="zh-TW" altLang="en-US" dirty="0" smtClean="0"/>
              <a:t>資訊與放</a:t>
            </a:r>
            <a:r>
              <a:rPr lang="zh-TW" altLang="en-US" dirty="0"/>
              <a:t>購物車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File:test005.html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test005.css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62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" y="6530"/>
            <a:ext cx="9111277" cy="6806846"/>
          </a:xfrm>
        </p:spPr>
      </p:pic>
    </p:spTree>
    <p:extLst>
      <p:ext uri="{BB962C8B-B14F-4D97-AF65-F5344CB8AC3E}">
        <p14:creationId xmlns:p14="http://schemas.microsoft.com/office/powerpoint/2010/main" val="1748325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設定自訂按鈕風格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00600"/>
          </a:xfrm>
        </p:spPr>
        <p:txBody>
          <a:bodyPr>
            <a:noAutofit/>
          </a:bodyPr>
          <a:lstStyle/>
          <a:p>
            <a:r>
              <a:rPr lang="en-US" altLang="zh-TW" sz="1100" dirty="0"/>
              <a:t>.</a:t>
            </a:r>
            <a:r>
              <a:rPr lang="en-US" altLang="zh-TW" sz="1100" dirty="0" err="1"/>
              <a:t>btn</a:t>
            </a:r>
            <a:r>
              <a:rPr lang="en-US" altLang="zh-TW" sz="1100" dirty="0"/>
              <a:t>-purple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purple;</a:t>
            </a:r>
          </a:p>
          <a:p>
            <a:r>
              <a:rPr lang="en-US" altLang="zh-TW" sz="1100" dirty="0"/>
              <a:t>  border-color: purple;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btn-purple:hover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#DA51F8;</a:t>
            </a:r>
          </a:p>
          <a:p>
            <a:r>
              <a:rPr lang="en-US" altLang="zh-TW" sz="1100" dirty="0"/>
              <a:t>  border-color: #B42EC1;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btn-purple:focus</a:t>
            </a:r>
            <a:r>
              <a:rPr lang="en-US" altLang="zh-TW" sz="1100" dirty="0"/>
              <a:t>, .</a:t>
            </a:r>
            <a:r>
              <a:rPr lang="en-US" altLang="zh-TW" sz="1100" dirty="0" err="1"/>
              <a:t>btn-purple.focus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box-shadow: 0 0 0 0.2rem </a:t>
            </a:r>
            <a:r>
              <a:rPr lang="en-US" altLang="zh-TW" sz="1100" dirty="0" err="1"/>
              <a:t>rgba</a:t>
            </a:r>
            <a:r>
              <a:rPr lang="en-US" altLang="zh-TW" sz="1100" dirty="0"/>
              <a:t>(208, 88, 242, 0.5);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btn-purple.disabled</a:t>
            </a:r>
            <a:r>
              <a:rPr lang="en-US" altLang="zh-TW" sz="1100" dirty="0"/>
              <a:t>, .</a:t>
            </a:r>
            <a:r>
              <a:rPr lang="en-US" altLang="zh-TW" sz="1100" dirty="0" err="1"/>
              <a:t>btn-purple:disabled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purple;</a:t>
            </a:r>
          </a:p>
          <a:p>
            <a:r>
              <a:rPr lang="en-US" altLang="zh-TW" sz="1100" dirty="0"/>
              <a:t>  border-color: purple;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(:disabled):not(.disabled):active, 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(:disabled):not(.disabled).active,</a:t>
            </a:r>
          </a:p>
          <a:p>
            <a:r>
              <a:rPr lang="en-US" altLang="zh-TW" sz="1100" dirty="0"/>
              <a:t>.show &gt; .</a:t>
            </a:r>
            <a:r>
              <a:rPr lang="en-US" altLang="zh-TW" sz="1100" dirty="0" err="1"/>
              <a:t>btn</a:t>
            </a:r>
            <a:r>
              <a:rPr lang="en-US" altLang="zh-TW" sz="1100" dirty="0"/>
              <a:t>-</a:t>
            </a:r>
            <a:r>
              <a:rPr lang="en-US" altLang="zh-TW" sz="1100" dirty="0" err="1"/>
              <a:t>purple.dropdown</a:t>
            </a:r>
            <a:r>
              <a:rPr lang="en-US" altLang="zh-TW" sz="1100" dirty="0"/>
              <a:t>-toggle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#B42EC1;</a:t>
            </a:r>
          </a:p>
          <a:p>
            <a:r>
              <a:rPr lang="en-US" altLang="zh-TW" sz="1100" dirty="0"/>
              <a:t>  border-color: #6C088C;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(:disabled):not(.disabled):</a:t>
            </a:r>
            <a:r>
              <a:rPr lang="en-US" altLang="zh-TW" sz="1100" dirty="0" err="1"/>
              <a:t>active:focus</a:t>
            </a:r>
            <a:r>
              <a:rPr lang="en-US" altLang="zh-TW" sz="1100" dirty="0"/>
              <a:t>, 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(:disabled):not(.disabled).</a:t>
            </a:r>
            <a:r>
              <a:rPr lang="en-US" altLang="zh-TW" sz="1100" dirty="0" err="1"/>
              <a:t>active:focus</a:t>
            </a:r>
            <a:r>
              <a:rPr lang="en-US" altLang="zh-TW" sz="1100" dirty="0"/>
              <a:t>,</a:t>
            </a:r>
          </a:p>
          <a:p>
            <a:r>
              <a:rPr lang="en-US" altLang="zh-TW" sz="1100" dirty="0"/>
              <a:t>.show &gt; .</a:t>
            </a:r>
            <a:r>
              <a:rPr lang="en-US" altLang="zh-TW" sz="1100" dirty="0" err="1"/>
              <a:t>btn-purple.dropdown-toggle:focus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box-shadow: 0 0 0 0.2rem </a:t>
            </a:r>
            <a:r>
              <a:rPr lang="en-US" altLang="zh-TW" sz="1100" dirty="0" err="1"/>
              <a:t>rgba</a:t>
            </a:r>
            <a:r>
              <a:rPr lang="en-US" altLang="zh-TW" sz="1100" dirty="0"/>
              <a:t>(208, 88, 242, 0.5);</a:t>
            </a:r>
          </a:p>
          <a:p>
            <a:r>
              <a:rPr lang="en-US" altLang="zh-TW" sz="1100" dirty="0"/>
              <a:t>}</a:t>
            </a:r>
            <a:endParaRPr lang="zh-TW" altLang="en-US" sz="11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01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新增自訂顏色的按鈕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1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網頁，版面二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7"/>
            <a:ext cx="6804248" cy="46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 smtClean="0"/>
              <a:t>實例建構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網頁，版面一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1556792"/>
            <a:ext cx="9144000" cy="50250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448" y="6060137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File:test006.html</a:t>
            </a:r>
            <a:r>
              <a:rPr lang="en-US" altLang="zh-TW" sz="1400" dirty="0"/>
              <a:t>&amp;&amp;</a:t>
            </a:r>
            <a:r>
              <a:rPr lang="en-US" altLang="zh-TW" sz="1400" dirty="0" smtClean="0"/>
              <a:t>test006.css</a:t>
            </a:r>
            <a:endParaRPr lang="zh-TW" altLang="en-US" sz="1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689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輪播</a:t>
            </a:r>
            <a:r>
              <a:rPr lang="en-US" altLang="zh-TW" smtClean="0"/>
              <a:t>Carousel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8902083" cy="453650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305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offset</a:t>
            </a:r>
            <a:r>
              <a:rPr lang="zh-TW" altLang="en-US" dirty="0"/>
              <a:t>實作應用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" y="692696"/>
            <a:ext cx="9103013" cy="6165304"/>
          </a:xfrm>
        </p:spPr>
      </p:pic>
    </p:spTree>
    <p:extLst>
      <p:ext uri="{BB962C8B-B14F-4D97-AF65-F5344CB8AC3E}">
        <p14:creationId xmlns:p14="http://schemas.microsoft.com/office/powerpoint/2010/main" val="15248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card</a:t>
            </a:r>
            <a:r>
              <a:rPr lang="zh-TW" altLang="en-US" dirty="0" smtClean="0"/>
              <a:t>實作應用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082942" cy="5904656"/>
          </a:xfrm>
        </p:spPr>
      </p:pic>
    </p:spTree>
    <p:extLst>
      <p:ext uri="{BB962C8B-B14F-4D97-AF65-F5344CB8AC3E}">
        <p14:creationId xmlns:p14="http://schemas.microsoft.com/office/powerpoint/2010/main" val="2831418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Pagination</a:t>
            </a:r>
            <a:r>
              <a:rPr lang="zh-TW" altLang="en-US" dirty="0" smtClean="0"/>
              <a:t>實作應用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8971770" cy="5616624"/>
          </a:xfrm>
        </p:spPr>
      </p:pic>
    </p:spTree>
    <p:extLst>
      <p:ext uri="{BB962C8B-B14F-4D97-AF65-F5344CB8AC3E}">
        <p14:creationId xmlns:p14="http://schemas.microsoft.com/office/powerpoint/2010/main" val="2071231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Footer</a:t>
            </a:r>
            <a:r>
              <a:rPr lang="zh-TW" altLang="en-US" dirty="0" smtClean="0"/>
              <a:t>實作應用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48680"/>
            <a:ext cx="8990824" cy="6192688"/>
          </a:xfrm>
        </p:spPr>
      </p:pic>
    </p:spTree>
    <p:extLst>
      <p:ext uri="{BB962C8B-B14F-4D97-AF65-F5344CB8AC3E}">
        <p14:creationId xmlns:p14="http://schemas.microsoft.com/office/powerpoint/2010/main" val="287693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在網路上自行尋找一個主題，利用所教的功能，自行建立一個不同主題的網頁。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5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 dirty="0"/>
              <a:t>實例建構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bootstrap</a:t>
            </a:r>
            <a:r>
              <a:rPr lang="zh-TW" altLang="en-US" dirty="0"/>
              <a:t>網頁，</a:t>
            </a:r>
            <a:r>
              <a:rPr lang="zh-TW" altLang="en-US" dirty="0" smtClean="0"/>
              <a:t>版面二，載入影片的導覽頁</a:t>
            </a:r>
            <a:endParaRPr lang="en-US" altLang="zh-TW" dirty="0" smtClean="0"/>
          </a:p>
          <a:p>
            <a:r>
              <a:rPr lang="zh-TW" altLang="en-US" dirty="0" smtClean="0"/>
              <a:t>自行提供影片播放</a:t>
            </a:r>
            <a:endParaRPr lang="en-US" altLang="zh-TW" dirty="0" smtClean="0"/>
          </a:p>
          <a:p>
            <a:r>
              <a:rPr lang="zh-TW" altLang="en-US" dirty="0" smtClean="0"/>
              <a:t>從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Ifame</a:t>
            </a:r>
            <a:r>
              <a:rPr lang="zh-TW" altLang="en-US" dirty="0" smtClean="0"/>
              <a:t>嵌入播放</a:t>
            </a:r>
            <a:endParaRPr lang="en-US" altLang="zh-TW" dirty="0" smtClean="0"/>
          </a:p>
          <a:p>
            <a:r>
              <a:rPr lang="zh-TW" altLang="en-US" dirty="0" smtClean="0"/>
              <a:t>優點：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將動態影片播放，</a:t>
            </a:r>
            <a:r>
              <a:rPr lang="zh-TW" altLang="en-US" dirty="0"/>
              <a:t>可</a:t>
            </a:r>
            <a:r>
              <a:rPr lang="zh-TW" altLang="en-US" dirty="0" smtClean="0"/>
              <a:t>做為</a:t>
            </a:r>
            <a:r>
              <a:rPr lang="en-US" altLang="zh-TW" dirty="0"/>
              <a:t>Bootstrap</a:t>
            </a:r>
            <a:r>
              <a:rPr lang="zh-TW" altLang="en-US" dirty="0"/>
              <a:t>網站首頁</a:t>
            </a:r>
            <a:r>
              <a:rPr lang="zh-TW" altLang="en-US" dirty="0" smtClean="0"/>
              <a:t>背景，可做為</a:t>
            </a:r>
            <a:r>
              <a:rPr lang="zh-TW" altLang="en-US" dirty="0"/>
              <a:t>很好的</a:t>
            </a:r>
            <a:r>
              <a:rPr lang="zh-TW" altLang="en-US" dirty="0" smtClean="0"/>
              <a:t>意念與形象宣傳，呈現客戶的商業產品的特色。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911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建立一個空白的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另存：</a:t>
            </a:r>
            <a:r>
              <a:rPr lang="en-US" altLang="zh-TW" dirty="0" err="1" smtClean="0"/>
              <a:t>index.php</a:t>
            </a:r>
            <a:r>
              <a:rPr lang="zh-TW" altLang="en-US" dirty="0" smtClean="0"/>
              <a:t>並建立</a:t>
            </a:r>
            <a:r>
              <a:rPr lang="en-US" altLang="zh-TW" dirty="0" smtClean="0"/>
              <a:t>website01.css</a:t>
            </a:r>
          </a:p>
          <a:p>
            <a:r>
              <a:rPr lang="zh-TW" altLang="en-US" dirty="0" smtClean="0"/>
              <a:t>建立</a:t>
            </a:r>
            <a:r>
              <a:rPr lang="en-US" altLang="zh-TW" dirty="0"/>
              <a:t>&lt;title&gt;</a:t>
            </a:r>
            <a:r>
              <a:rPr lang="zh-TW" altLang="en-US" dirty="0"/>
              <a:t>林肯運動鞋專賣</a:t>
            </a:r>
            <a:r>
              <a:rPr lang="zh-TW" altLang="en-US" dirty="0" smtClean="0"/>
              <a:t>店</a:t>
            </a:r>
            <a:endParaRPr lang="en-US" altLang="zh-TW" dirty="0" smtClean="0"/>
          </a:p>
          <a:p>
            <a:r>
              <a:rPr lang="zh-TW" altLang="en-US" dirty="0" smtClean="0"/>
              <a:t>連結所有相關的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javascript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en-US" altLang="zh-TW" dirty="0" err="1" smtClean="0"/>
              <a:t>Css</a:t>
            </a:r>
            <a:endParaRPr lang="en-US" altLang="zh-TW" dirty="0" smtClean="0"/>
          </a:p>
          <a:p>
            <a:r>
              <a:rPr lang="en-US" altLang="zh-TW" dirty="0" smtClean="0"/>
              <a:t>animate.css</a:t>
            </a:r>
          </a:p>
          <a:p>
            <a:r>
              <a:rPr lang="en-US" altLang="zh-TW" dirty="0" smtClean="0"/>
              <a:t>morphext.css</a:t>
            </a:r>
          </a:p>
          <a:p>
            <a:r>
              <a:rPr lang="en-US" altLang="zh-TW" dirty="0" err="1" smtClean="0"/>
              <a:t>javascript</a:t>
            </a:r>
            <a:endParaRPr lang="en-US" altLang="zh-TW" dirty="0" smtClean="0"/>
          </a:p>
          <a:p>
            <a:r>
              <a:rPr lang="en-US" altLang="zh-TW" dirty="0" smtClean="0"/>
              <a:t>wow.js</a:t>
            </a:r>
          </a:p>
          <a:p>
            <a:r>
              <a:rPr lang="en-US" altLang="zh-TW" dirty="0" smtClean="0"/>
              <a:t>morphext.js</a:t>
            </a:r>
          </a:p>
          <a:p>
            <a:r>
              <a:rPr lang="en-US" altLang="zh-TW" dirty="0" smtClean="0"/>
              <a:t>text_ctrl.js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63480" y="627322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File:index.php&amp;&amp;website01.css</a:t>
            </a:r>
            <a:endParaRPr lang="zh-TW" altLang="en-US" sz="1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5642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video-background play of DIV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7544" y="278092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建立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 #video-background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8229600" cy="107830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94" y="2534347"/>
            <a:ext cx="2995846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8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 dirty="0"/>
              <a:t>預計完成版面設計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網頁，版面三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688632" cy="554532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2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建立文字特效</a:t>
            </a:r>
            <a:r>
              <a:rPr lang="en-US" altLang="zh-TW" dirty="0" smtClean="0"/>
              <a:t>DIV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建立</a:t>
            </a:r>
            <a:r>
              <a:rPr lang="en-US" altLang="zh-TW" dirty="0" smtClean="0"/>
              <a:t>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3" y="1196752"/>
            <a:ext cx="90010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40968"/>
            <a:ext cx="620804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2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調整文字與按鈕特效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測試網址：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https://daneden.github.io/animate.css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選定特效功能，並設定特效指令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792088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620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</a:t>
            </a:r>
            <a:r>
              <a:rPr lang="zh-TW" altLang="en-US" dirty="0"/>
              <a:t>立</a:t>
            </a:r>
            <a:r>
              <a:rPr lang="en-US" altLang="zh-TW" dirty="0" err="1" smtClean="0"/>
              <a:t>Youtube</a:t>
            </a:r>
            <a:r>
              <a:rPr lang="zh-TW" altLang="en-US" dirty="0"/>
              <a:t>影片播放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/>
          <a:lstStyle/>
          <a:p>
            <a:r>
              <a:rPr lang="zh-TW" altLang="en-US" dirty="0" smtClean="0"/>
              <a:t>另存為新頁面</a:t>
            </a:r>
            <a:endParaRPr lang="en-US" altLang="zh-TW" dirty="0" smtClean="0"/>
          </a:p>
          <a:p>
            <a:r>
              <a:rPr lang="zh-TW" altLang="en-US" dirty="0" smtClean="0"/>
              <a:t>貼上</a:t>
            </a:r>
            <a:r>
              <a:rPr lang="en-US" altLang="zh-TW" dirty="0" err="1" smtClean="0"/>
              <a:t>iframe</a:t>
            </a:r>
            <a:r>
              <a:rPr lang="zh-TW" altLang="en-US" dirty="0" smtClean="0"/>
              <a:t>內容：</a:t>
            </a:r>
            <a:endParaRPr lang="en-US" altLang="zh-TW" dirty="0" smtClean="0"/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iframe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="https://</a:t>
            </a:r>
            <a:r>
              <a:rPr lang="en-US" altLang="zh-TW" dirty="0"/>
              <a:t>www.youtube.com/embed/LjUXm0Zy_dk?controls=0&amp;showinfo=0&amp;rel=0&amp;autoplay=1&amp;loop=1&amp;mute=1&amp;playlist=Ib_PBgn8hB0</a:t>
            </a:r>
            <a:r>
              <a:rPr lang="en-US" altLang="zh-TW" dirty="0"/>
              <a:t>" </a:t>
            </a:r>
            <a:r>
              <a:rPr lang="en-US" altLang="zh-TW" dirty="0" err="1"/>
              <a:t>frameborder</a:t>
            </a:r>
            <a:r>
              <a:rPr lang="en-US" altLang="zh-TW" dirty="0"/>
              <a:t>="0" </a:t>
            </a:r>
            <a:r>
              <a:rPr lang="en-US" altLang="zh-TW" dirty="0" err="1"/>
              <a:t>allowfullscreen</a:t>
            </a:r>
            <a:r>
              <a:rPr lang="en-US" altLang="zh-TW" dirty="0"/>
              <a:t>&gt;&lt;/</a:t>
            </a:r>
            <a:r>
              <a:rPr lang="en-US" altLang="zh-TW" dirty="0" err="1"/>
              <a:t>iframe</a:t>
            </a:r>
            <a:r>
              <a:rPr lang="en-US" altLang="zh-TW" dirty="0" smtClean="0"/>
              <a:t>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07904" y="112474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File:index01.php&amp;&amp;website01.css</a:t>
            </a:r>
            <a:endParaRPr lang="zh-TW" altLang="en-US" sz="1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7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Youtube</a:t>
            </a:r>
            <a:r>
              <a:rPr lang="zh-TW" altLang="en-US" dirty="0"/>
              <a:t>影片播放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設定新的</a:t>
            </a:r>
            <a:r>
              <a:rPr lang="en-US" altLang="zh-TW" dirty="0" err="1"/>
              <a:t>css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12776"/>
            <a:ext cx="566041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80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自行設定一個主題，製作出動態影片播放頁面，一個為內存影片播放，二為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影片播放，可同主題或不同主題。</a:t>
            </a:r>
            <a:endParaRPr lang="en-US" altLang="zh-TW" dirty="0" smtClean="0"/>
          </a:p>
          <a:p>
            <a:r>
              <a:rPr lang="zh-TW" altLang="en-US" dirty="0" smtClean="0"/>
              <a:t>自行設定說明標題出現的方式。</a:t>
            </a:r>
            <a:endParaRPr lang="en-US" altLang="zh-TW" dirty="0" smtClean="0"/>
          </a:p>
          <a:p>
            <a:r>
              <a:rPr lang="zh-TW" altLang="en-US" dirty="0" smtClean="0"/>
              <a:t>自行設定按鈕區塊出現</a:t>
            </a:r>
            <a:r>
              <a:rPr lang="zh-TW" altLang="en-US" dirty="0"/>
              <a:t>的方式。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0816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實例建構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網頁，版面</a:t>
            </a:r>
            <a:r>
              <a:rPr lang="zh-TW" altLang="en-US" dirty="0"/>
              <a:t>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688632" cy="55453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12160" y="692696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File:main.php&amp;&amp;website01.css</a:t>
            </a:r>
            <a:endParaRPr lang="zh-TW" altLang="en-US" sz="1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614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Jumbotron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784976" cy="5400600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243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96752"/>
            <a:ext cx="845749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998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17"/>
            <a:ext cx="8229600" cy="1143000"/>
          </a:xfrm>
        </p:spPr>
        <p:txBody>
          <a:bodyPr/>
          <a:lstStyle/>
          <a:p>
            <a:r>
              <a:rPr lang="zh-TW" altLang="en-US" dirty="0"/>
              <a:t>實例建構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bootstrap</a:t>
            </a:r>
            <a:r>
              <a:rPr lang="zh-TW" altLang="en-US" dirty="0"/>
              <a:t>網頁，版面</a:t>
            </a:r>
            <a:r>
              <a:rPr lang="zh-TW" altLang="en-US" dirty="0" smtClean="0"/>
              <a:t>三</a:t>
            </a:r>
            <a:r>
              <a:rPr lang="en-US" altLang="zh-TW" dirty="0" smtClean="0"/>
              <a:t>-1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799"/>
            <a:ext cx="6948264" cy="464103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28184" y="980728"/>
            <a:ext cx="302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File:main01.php&amp;&amp;website01.css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862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版面三</a:t>
            </a:r>
            <a:r>
              <a:rPr lang="en-US" altLang="zh-TW" dirty="0"/>
              <a:t>-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82040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03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 dirty="0"/>
              <a:t>預計完成版面設計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網頁，版面三</a:t>
            </a:r>
            <a:r>
              <a:rPr lang="en-US" altLang="zh-TW" dirty="0" smtClean="0"/>
              <a:t>-1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" y="1412776"/>
            <a:ext cx="8172400" cy="54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208" y="-387424"/>
            <a:ext cx="8229600" cy="1143000"/>
          </a:xfrm>
        </p:spPr>
        <p:txBody>
          <a:bodyPr/>
          <a:lstStyle/>
          <a:p>
            <a:r>
              <a:rPr lang="zh-TW" altLang="en-US" dirty="0"/>
              <a:t>版面三</a:t>
            </a:r>
            <a:r>
              <a:rPr lang="en-US" altLang="zh-TW" dirty="0"/>
              <a:t>-1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jquery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1520" y="4077072"/>
            <a:ext cx="8784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&lt;script language="</a:t>
            </a:r>
            <a:r>
              <a:rPr lang="en-US" altLang="zh-TW" sz="1400" dirty="0" err="1" smtClean="0"/>
              <a:t>javascript</a:t>
            </a:r>
            <a:r>
              <a:rPr lang="en-US" altLang="zh-TW" sz="1400" dirty="0" smtClean="0"/>
              <a:t>"&gt;</a:t>
            </a:r>
          </a:p>
          <a:p>
            <a:r>
              <a:rPr lang="en-US" altLang="zh-TW" sz="1400" dirty="0" smtClean="0"/>
              <a:t>	$(document).ready(function(){</a:t>
            </a:r>
          </a:p>
          <a:p>
            <a:r>
              <a:rPr lang="en-US" altLang="zh-TW" sz="1400" dirty="0" smtClean="0"/>
              <a:t>		$( window ).scroll(function() {</a:t>
            </a:r>
          </a:p>
          <a:p>
            <a:r>
              <a:rPr lang="en-US" altLang="zh-TW" sz="1400" dirty="0" smtClean="0"/>
              <a:t>			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scroll_position</a:t>
            </a:r>
            <a:r>
              <a:rPr lang="en-US" altLang="zh-TW" sz="1400" dirty="0" smtClean="0"/>
              <a:t>=$(window).</a:t>
            </a:r>
            <a:r>
              <a:rPr lang="en-US" altLang="zh-TW" sz="1400" dirty="0" err="1" smtClean="0"/>
              <a:t>scrollTop</a:t>
            </a:r>
            <a:r>
              <a:rPr lang="en-US" altLang="zh-TW" sz="1400" dirty="0" smtClean="0"/>
              <a:t>()/2;</a:t>
            </a:r>
          </a:p>
          <a:p>
            <a:r>
              <a:rPr lang="en-US" altLang="zh-TW" sz="1400" dirty="0" smtClean="0"/>
              <a:t>			$('#</a:t>
            </a:r>
            <a:r>
              <a:rPr lang="en-US" altLang="zh-TW" sz="1400" dirty="0" err="1" smtClean="0"/>
              <a:t>mainmenu</a:t>
            </a:r>
            <a:r>
              <a:rPr lang="en-US" altLang="zh-TW" sz="1400" dirty="0" smtClean="0"/>
              <a:t>').</a:t>
            </a:r>
            <a:r>
              <a:rPr lang="en-US" altLang="zh-TW" sz="1400" dirty="0" err="1" smtClean="0"/>
              <a:t>css</a:t>
            </a:r>
            <a:r>
              <a:rPr lang="en-US" altLang="zh-TW" sz="1400" dirty="0" smtClean="0"/>
              <a:t>({</a:t>
            </a:r>
          </a:p>
          <a:p>
            <a:r>
              <a:rPr lang="en-US" altLang="zh-TW" sz="1400" dirty="0" smtClean="0"/>
              <a:t>				'background-position-x' : - </a:t>
            </a:r>
            <a:r>
              <a:rPr lang="en-US" altLang="zh-TW" sz="1400" dirty="0" err="1" smtClean="0"/>
              <a:t>scroll_position</a:t>
            </a:r>
            <a:r>
              <a:rPr lang="en-US" altLang="zh-TW" sz="1400" dirty="0" smtClean="0"/>
              <a:t> +'</a:t>
            </a:r>
            <a:r>
              <a:rPr lang="en-US" altLang="zh-TW" sz="1400" dirty="0" err="1" smtClean="0"/>
              <a:t>px</a:t>
            </a:r>
            <a:r>
              <a:rPr lang="en-US" altLang="zh-TW" sz="1400" dirty="0" smtClean="0"/>
              <a:t>',</a:t>
            </a:r>
          </a:p>
          <a:p>
            <a:r>
              <a:rPr lang="en-US" altLang="zh-TW" sz="1400" dirty="0" smtClean="0"/>
              <a:t>			});</a:t>
            </a:r>
          </a:p>
          <a:p>
            <a:r>
              <a:rPr lang="en-US" altLang="zh-TW" sz="1400" dirty="0" smtClean="0"/>
              <a:t>		});</a:t>
            </a:r>
          </a:p>
          <a:p>
            <a:r>
              <a:rPr lang="en-US" altLang="zh-TW" sz="1400" dirty="0" smtClean="0"/>
              <a:t>	});</a:t>
            </a:r>
          </a:p>
          <a:p>
            <a:r>
              <a:rPr lang="en-US" altLang="zh-TW" sz="1400" dirty="0" smtClean="0"/>
              <a:t>&lt;/script&gt;	</a:t>
            </a:r>
            <a:endParaRPr lang="zh-TW" altLang="en-US" sz="1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39988"/>
            <a:ext cx="7632848" cy="3541925"/>
          </a:xfrm>
        </p:spPr>
      </p:pic>
    </p:spTree>
    <p:extLst>
      <p:ext uri="{BB962C8B-B14F-4D97-AF65-F5344CB8AC3E}">
        <p14:creationId xmlns:p14="http://schemas.microsoft.com/office/powerpoint/2010/main" val="1677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Card</a:t>
            </a:r>
            <a:r>
              <a:rPr lang="zh-TW" altLang="en-US" dirty="0" smtClean="0"/>
              <a:t>實作應用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6" y="836712"/>
            <a:ext cx="9491784" cy="6048672"/>
          </a:xfrm>
        </p:spPr>
      </p:pic>
    </p:spTree>
    <p:extLst>
      <p:ext uri="{BB962C8B-B14F-4D97-AF65-F5344CB8AC3E}">
        <p14:creationId xmlns:p14="http://schemas.microsoft.com/office/powerpoint/2010/main" val="1397835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en-US" altLang="zh-TW" dirty="0" smtClean="0"/>
              <a:t>production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/>
              <a:t>	padding-top: 40px</a:t>
            </a:r>
            <a:r>
              <a:rPr lang="en-US" altLang="zh-TW" dirty="0" smtClean="0"/>
              <a:t>;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pagination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810343" cy="5256584"/>
          </a:xfrm>
        </p:spPr>
      </p:pic>
    </p:spTree>
    <p:extLst>
      <p:ext uri="{BB962C8B-B14F-4D97-AF65-F5344CB8AC3E}">
        <p14:creationId xmlns:p14="http://schemas.microsoft.com/office/powerpoint/2010/main" val="3211603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Pagination 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720245" cy="230817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792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Col-xl-3</a:t>
            </a:r>
            <a:r>
              <a:rPr lang="zh-TW" altLang="en-US" dirty="0" smtClean="0"/>
              <a:t>品牌精選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813894" cy="5688632"/>
          </a:xfrm>
        </p:spPr>
      </p:pic>
    </p:spTree>
    <p:extLst>
      <p:ext uri="{BB962C8B-B14F-4D97-AF65-F5344CB8AC3E}">
        <p14:creationId xmlns:p14="http://schemas.microsoft.com/office/powerpoint/2010/main" val="273518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en-US" altLang="zh-TW" dirty="0" err="1"/>
              <a:t>sportlogo</a:t>
            </a:r>
            <a:r>
              <a:rPr lang="en-US" altLang="zh-TW" dirty="0"/>
              <a:t> 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dirty="0" smtClean="0"/>
              <a:t>padding-top</a:t>
            </a:r>
            <a:r>
              <a:rPr lang="en-US" altLang="zh-TW" dirty="0"/>
              <a:t>: </a:t>
            </a:r>
            <a:r>
              <a:rPr lang="en-US" altLang="zh-TW" dirty="0" smtClean="0"/>
              <a:t>40px;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6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於</a:t>
            </a:r>
            <a:r>
              <a:rPr lang="en-US" altLang="zh-TW" dirty="0" smtClean="0"/>
              <a:t>&lt;head&gt;</a:t>
            </a:r>
            <a:r>
              <a:rPr lang="zh-TW" altLang="en-US" dirty="0" smtClean="0"/>
              <a:t>內加入</a:t>
            </a:r>
            <a:endParaRPr lang="en-US" altLang="zh-TW" dirty="0" smtClean="0"/>
          </a:p>
          <a:p>
            <a:r>
              <a:rPr lang="en-US" altLang="zh-TW" sz="2400" dirty="0"/>
              <a:t>&lt;link </a:t>
            </a:r>
            <a:r>
              <a:rPr lang="en-US" altLang="zh-TW" sz="2400" dirty="0" err="1"/>
              <a:t>rel</a:t>
            </a:r>
            <a:r>
              <a:rPr lang="en-US" altLang="zh-TW" sz="2400" dirty="0"/>
              <a:t>="</a:t>
            </a:r>
            <a:r>
              <a:rPr lang="en-US" altLang="zh-TW" sz="2400" dirty="0" err="1"/>
              <a:t>stylesheet</a:t>
            </a:r>
            <a:r>
              <a:rPr lang="en-US" altLang="zh-TW" sz="2400" dirty="0"/>
              <a:t>" </a:t>
            </a:r>
            <a:r>
              <a:rPr lang="en-US" altLang="zh-TW" sz="2400" dirty="0" err="1"/>
              <a:t>href</a:t>
            </a:r>
            <a:r>
              <a:rPr lang="en-US" altLang="zh-TW" sz="2400" dirty="0"/>
              <a:t>="https://use.fontawesome.com/releases/v5.8.1/</a:t>
            </a:r>
            <a:r>
              <a:rPr lang="en-US" altLang="zh-TW" sz="2400" dirty="0" err="1"/>
              <a:t>css</a:t>
            </a:r>
            <a:r>
              <a:rPr lang="en-US" altLang="zh-TW" sz="2400" dirty="0"/>
              <a:t>/all.css" integrity="sha384-50oBUHEmvpQ+1lW4y57PTFmhCaXp0ML5d60M1M7uH2+nqUivzIebhndOJK28anvf" </a:t>
            </a:r>
            <a:r>
              <a:rPr lang="en-US" altLang="zh-TW" sz="2400" dirty="0" err="1"/>
              <a:t>crossorigin</a:t>
            </a:r>
            <a:r>
              <a:rPr lang="en-US" altLang="zh-TW" sz="2400" dirty="0"/>
              <a:t>="anonymous"&gt;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Font Awesome </a:t>
            </a:r>
            <a:r>
              <a:rPr lang="zh-TW" altLang="en-US" sz="2400" dirty="0" smtClean="0"/>
              <a:t>字型圖示查詢網址：</a:t>
            </a:r>
            <a:endParaRPr lang="en-US" altLang="zh-TW" sz="2400" dirty="0" smtClean="0"/>
          </a:p>
          <a:p>
            <a:r>
              <a:rPr lang="en-US" altLang="zh-TW" sz="2400" dirty="0" smtClean="0"/>
              <a:t>http://fontawesome.io/icons/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465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Font Awesome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756" y="692696"/>
            <a:ext cx="9408276" cy="604867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307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.</a:t>
            </a:r>
            <a:r>
              <a:rPr lang="en-US" altLang="zh-TW" dirty="0" err="1"/>
              <a:t>bgcolor</a:t>
            </a:r>
            <a:r>
              <a:rPr lang="en-US" altLang="zh-TW" dirty="0"/>
              <a:t> 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/>
              <a:t>	color: </a:t>
            </a:r>
            <a:r>
              <a:rPr lang="en-US" altLang="zh-TW" dirty="0" smtClean="0"/>
              <a:t>#FFFFFF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background-color: #E47303;</a:t>
            </a:r>
          </a:p>
          <a:p>
            <a:endParaRPr lang="en-US" altLang="zh-TW" dirty="0"/>
          </a:p>
          <a:p>
            <a:r>
              <a:rPr lang="en-US" altLang="zh-TW" dirty="0"/>
              <a:t>#</a:t>
            </a:r>
            <a:r>
              <a:rPr lang="en-US" altLang="zh-TW" dirty="0" err="1"/>
              <a:t>buyrules</a:t>
            </a:r>
            <a:r>
              <a:rPr lang="en-US" altLang="zh-TW" dirty="0"/>
              <a:t> 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dirty="0" smtClean="0"/>
              <a:t>padding-top</a:t>
            </a:r>
            <a:r>
              <a:rPr lang="en-US" altLang="zh-TW" dirty="0"/>
              <a:t>: 40px;</a:t>
            </a:r>
          </a:p>
          <a:p>
            <a:r>
              <a:rPr lang="en-US" altLang="zh-TW" dirty="0"/>
              <a:t>	padding-bottom: 50px</a:t>
            </a:r>
            <a:r>
              <a:rPr lang="en-US" altLang="zh-TW" dirty="0" smtClean="0"/>
              <a:t>;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1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RWD</a:t>
            </a:r>
            <a:r>
              <a:rPr lang="zh-TW" altLang="en-US" dirty="0"/>
              <a:t>響應式網頁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響應式網站設計</a:t>
            </a:r>
            <a:r>
              <a:rPr lang="en-US" altLang="zh-TW" dirty="0"/>
              <a:t>(Responsive Web design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過去網頁開發都是以個人電腦與筆記型電腦為平台，近年來由於行動通訊的快速發展，小型的智慧型手機及平板，會造成網頁觀看的失真。</a:t>
            </a:r>
            <a:endParaRPr lang="en-US" altLang="zh-TW" dirty="0" smtClean="0"/>
          </a:p>
          <a:p>
            <a:r>
              <a:rPr lang="en-US" altLang="zh-TW" dirty="0" smtClean="0"/>
              <a:t>RWD</a:t>
            </a:r>
            <a:r>
              <a:rPr lang="zh-TW" altLang="en-US" dirty="0" smtClean="0"/>
              <a:t>的網頁設計</a:t>
            </a:r>
            <a:r>
              <a:rPr lang="zh-TW" altLang="en-US" dirty="0"/>
              <a:t>與</a:t>
            </a:r>
            <a:r>
              <a:rPr lang="zh-TW" altLang="en-US" dirty="0" smtClean="0"/>
              <a:t>開發是針對用戶的設備</a:t>
            </a:r>
            <a:r>
              <a:rPr lang="zh-TW" altLang="en-US" dirty="0"/>
              <a:t>環境</a:t>
            </a:r>
            <a:r>
              <a:rPr lang="en-US" altLang="zh-TW" dirty="0"/>
              <a:t>(</a:t>
            </a:r>
            <a:r>
              <a:rPr lang="zh-TW" altLang="en-US" dirty="0"/>
              <a:t>系統平台</a:t>
            </a:r>
            <a:r>
              <a:rPr lang="zh-TW" altLang="en-US" dirty="0" smtClean="0"/>
              <a:t>、螢幕尺寸、螢幕方向等</a:t>
            </a:r>
            <a:r>
              <a:rPr lang="en-US" altLang="zh-TW" dirty="0"/>
              <a:t>)</a:t>
            </a:r>
            <a:r>
              <a:rPr lang="zh-TW" altLang="en-US" dirty="0"/>
              <a:t>進行</a:t>
            </a:r>
            <a:r>
              <a:rPr lang="zh-TW" altLang="en-US" dirty="0" smtClean="0"/>
              <a:t>相應的</a:t>
            </a:r>
            <a:r>
              <a:rPr lang="zh-TW" altLang="en-US" dirty="0"/>
              <a:t>響應和調整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響應式網頁設計為將網站開發在多種的用戶端來自動調整執行，而非為每種用戶端設備，都做</a:t>
            </a:r>
            <a:r>
              <a:rPr lang="zh-TW" altLang="en-US" dirty="0"/>
              <a:t>一個特定的版本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387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網頁</a:t>
            </a:r>
            <a:r>
              <a:rPr lang="zh-TW" altLang="en-US"/>
              <a:t>中</a:t>
            </a:r>
            <a:r>
              <a:rPr lang="zh-TW" altLang="en-US" smtClean="0"/>
              <a:t>加入</a:t>
            </a:r>
            <a:r>
              <a:rPr lang="en-US" altLang="zh-TW" smtClean="0"/>
              <a:t>ICON</a:t>
            </a:r>
            <a:r>
              <a:rPr lang="zh-TW" altLang="en-US"/>
              <a:t>的</a:t>
            </a:r>
            <a:r>
              <a:rPr lang="zh-TW" altLang="en-US" smtClean="0"/>
              <a:t>圖示：</a:t>
            </a:r>
            <a:endParaRPr lang="en-US" altLang="zh-TW" smtClean="0"/>
          </a:p>
          <a:p>
            <a:r>
              <a:rPr lang="zh-TW" altLang="en-US" smtClean="0"/>
              <a:t>可增加</a:t>
            </a:r>
            <a:r>
              <a:rPr lang="zh-TW" altLang="en-US"/>
              <a:t>網站的</a:t>
            </a:r>
            <a:r>
              <a:rPr lang="zh-TW" altLang="en-US" smtClean="0"/>
              <a:t>美觀</a:t>
            </a:r>
            <a:endParaRPr lang="en-US" altLang="zh-TW" smtClean="0"/>
          </a:p>
          <a:p>
            <a:r>
              <a:rPr lang="zh-TW" altLang="en-US" smtClean="0"/>
              <a:t>可讓使用者好</a:t>
            </a:r>
            <a:r>
              <a:rPr lang="zh-TW" altLang="en-US"/>
              <a:t>辨識該按鈕的內容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1" y="3933056"/>
            <a:ext cx="9144000" cy="20135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09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zh-TW" altLang="en-US" dirty="0"/>
              <a:t> </a:t>
            </a:r>
            <a:r>
              <a:rPr lang="en-US" altLang="zh-TW" b="1" dirty="0"/>
              <a:t>Font Awesome </a:t>
            </a:r>
            <a:r>
              <a:rPr lang="zh-TW" altLang="en-US" b="1" dirty="0" smtClean="0"/>
              <a:t>將</a:t>
            </a:r>
            <a:r>
              <a:rPr lang="zh-TW" altLang="en-US" dirty="0" smtClean="0"/>
              <a:t>圖示</a:t>
            </a:r>
            <a:r>
              <a:rPr lang="en-US" altLang="zh-TW" dirty="0"/>
              <a:t>ICON</a:t>
            </a:r>
            <a:r>
              <a:rPr lang="zh-TW" altLang="en-US" dirty="0"/>
              <a:t>都製作成文字的字型 </a:t>
            </a:r>
            <a:r>
              <a:rPr lang="en-US" altLang="zh-TW" dirty="0"/>
              <a:t>(Fonts)</a:t>
            </a:r>
            <a:r>
              <a:rPr lang="zh-TW" altLang="en-US" dirty="0"/>
              <a:t>，然後再透過</a:t>
            </a:r>
            <a:r>
              <a:rPr lang="en-US" altLang="zh-TW" dirty="0"/>
              <a:t>CSS</a:t>
            </a:r>
            <a:r>
              <a:rPr lang="zh-TW" altLang="en-US" dirty="0"/>
              <a:t>的技術去呼叫圖示</a:t>
            </a:r>
            <a:r>
              <a:rPr lang="en-US" altLang="zh-TW" dirty="0"/>
              <a:t>ICON</a:t>
            </a:r>
            <a:r>
              <a:rPr lang="zh-TW" altLang="en-US" dirty="0" smtClean="0"/>
              <a:t>出來</a:t>
            </a:r>
            <a:endParaRPr lang="en-US" altLang="zh-TW" dirty="0" smtClean="0"/>
          </a:p>
          <a:p>
            <a:pPr fontAlgn="base"/>
            <a:r>
              <a:rPr lang="zh-TW" altLang="en-US" dirty="0" smtClean="0"/>
              <a:t>優點</a:t>
            </a:r>
            <a:r>
              <a:rPr lang="zh-TW" altLang="en-US" dirty="0"/>
              <a:t>：</a:t>
            </a:r>
          </a:p>
          <a:p>
            <a:pPr fontAlgn="base"/>
            <a:r>
              <a:rPr lang="zh-TW" altLang="en-US" dirty="0" smtClean="0"/>
              <a:t>向量圖示</a:t>
            </a:r>
            <a:r>
              <a:rPr lang="zh-TW" altLang="en-US" dirty="0"/>
              <a:t>放大、縮小</a:t>
            </a:r>
            <a:r>
              <a:rPr lang="zh-TW" altLang="en-US" dirty="0" smtClean="0"/>
              <a:t>不會失真</a:t>
            </a:r>
            <a:endParaRPr lang="zh-TW" altLang="en-US" dirty="0"/>
          </a:p>
          <a:p>
            <a:pPr fontAlgn="base"/>
            <a:r>
              <a:rPr lang="zh-TW" altLang="en-US" dirty="0"/>
              <a:t>呼叫使用相當簡單，可</a:t>
            </a:r>
            <a:r>
              <a:rPr lang="zh-TW" altLang="en-US" dirty="0" smtClean="0"/>
              <a:t>變化</a:t>
            </a:r>
            <a:r>
              <a:rPr lang="zh-TW" altLang="en-US" dirty="0"/>
              <a:t>多種模式</a:t>
            </a:r>
          </a:p>
          <a:p>
            <a:pPr fontAlgn="base"/>
            <a:r>
              <a:rPr lang="zh-TW" altLang="en-US" dirty="0"/>
              <a:t>一個字型卻擁有超過</a:t>
            </a:r>
            <a:r>
              <a:rPr lang="en-US" altLang="zh-TW" dirty="0"/>
              <a:t>400</a:t>
            </a:r>
            <a:r>
              <a:rPr lang="zh-TW" altLang="en-US" dirty="0"/>
              <a:t>個圖示</a:t>
            </a:r>
            <a:r>
              <a:rPr lang="en-US" altLang="zh-TW" dirty="0"/>
              <a:t>ICON</a:t>
            </a:r>
          </a:p>
          <a:p>
            <a:pPr fontAlgn="base"/>
            <a:r>
              <a:rPr lang="zh-TW" altLang="en-US" dirty="0"/>
              <a:t>免費使用，不必擔心版權問題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607652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File:test008.html</a:t>
            </a:r>
            <a:endParaRPr lang="zh-TW" altLang="en-US" sz="1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9302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&lt;body&gt;</a:t>
            </a:r>
            <a:r>
              <a:rPr lang="zh-TW" altLang="en-US" dirty="0" smtClean="0"/>
              <a:t>直接引用</a:t>
            </a:r>
            <a:endParaRPr lang="en-US" altLang="zh-TW" dirty="0" smtClean="0"/>
          </a:p>
          <a:p>
            <a:r>
              <a:rPr lang="it-IT" altLang="zh-TW" dirty="0" smtClean="0"/>
              <a:t>&lt;</a:t>
            </a:r>
            <a:r>
              <a:rPr lang="it-IT" altLang="zh-TW" dirty="0"/>
              <a:t>p&gt;&lt;i class="</a:t>
            </a:r>
            <a:r>
              <a:rPr lang="it-IT" altLang="zh-TW" dirty="0" smtClean="0"/>
              <a:t>far fa-hand-point-right </a:t>
            </a:r>
            <a:r>
              <a:rPr lang="it-IT" altLang="zh-TW" dirty="0"/>
              <a:t>fa-lg"&gt;&lt;/</a:t>
            </a:r>
            <a:r>
              <a:rPr lang="it-IT" altLang="zh-TW" dirty="0" smtClean="0"/>
              <a:t>i&gt;far </a:t>
            </a:r>
            <a:r>
              <a:rPr lang="it-IT" altLang="zh-TW" dirty="0"/>
              <a:t>fa-hand-point-right fa-lg&lt;/p</a:t>
            </a:r>
            <a:r>
              <a:rPr lang="it-IT" altLang="zh-TW" dirty="0" smtClean="0"/>
              <a:t>&gt;</a:t>
            </a:r>
          </a:p>
          <a:p>
            <a:r>
              <a:rPr lang="it-IT" altLang="zh-TW" dirty="0" smtClean="0"/>
              <a:t>far </a:t>
            </a:r>
            <a:r>
              <a:rPr lang="it-IT" altLang="zh-TW" dirty="0"/>
              <a:t>fa-hand-point-right </a:t>
            </a:r>
            <a:r>
              <a:rPr lang="zh-TW" altLang="en-US" dirty="0" smtClean="0"/>
              <a:t>：選擇圖示</a:t>
            </a:r>
            <a:endParaRPr lang="en-US" altLang="zh-TW" dirty="0" smtClean="0"/>
          </a:p>
          <a:p>
            <a:r>
              <a:rPr lang="zh-TW" altLang="en-US" dirty="0" smtClean="0"/>
              <a:t>選擇大小</a:t>
            </a:r>
            <a:endParaRPr lang="it-IT" altLang="zh-TW" dirty="0" smtClean="0"/>
          </a:p>
          <a:p>
            <a:pPr latinLnBrk="1"/>
            <a:r>
              <a:rPr lang="en-US" altLang="zh-TW" b="1" dirty="0" err="1" smtClean="0"/>
              <a:t>fa-lg</a:t>
            </a:r>
            <a:r>
              <a:rPr lang="zh-TW" altLang="en-US" dirty="0"/>
              <a:t>：放大 </a:t>
            </a:r>
            <a:r>
              <a:rPr lang="en-US" altLang="zh-TW" dirty="0"/>
              <a:t>33%</a:t>
            </a:r>
          </a:p>
          <a:p>
            <a:pPr latinLnBrk="1"/>
            <a:r>
              <a:rPr lang="en-US" altLang="zh-TW" b="1" dirty="0" smtClean="0"/>
              <a:t>fa-2x~5X</a:t>
            </a:r>
            <a:r>
              <a:rPr lang="zh-TW" altLang="en-US" dirty="0" smtClean="0"/>
              <a:t>：</a:t>
            </a:r>
            <a:r>
              <a:rPr lang="zh-TW" altLang="en-US" dirty="0"/>
              <a:t>放大為兩</a:t>
            </a:r>
            <a:r>
              <a:rPr lang="zh-TW" altLang="en-US" dirty="0" smtClean="0"/>
              <a:t>倍到</a:t>
            </a:r>
            <a:r>
              <a:rPr lang="en-US" altLang="zh-TW" dirty="0" smtClean="0"/>
              <a:t>5x</a:t>
            </a:r>
            <a:endParaRPr lang="zh-TW" altLang="en-US" dirty="0"/>
          </a:p>
          <a:p>
            <a:r>
              <a:rPr lang="zh-TW" altLang="en-US" dirty="0" smtClean="0"/>
              <a:t>大小即會受所設定字型</a:t>
            </a:r>
            <a:r>
              <a:rPr lang="en-US" altLang="zh-TW" dirty="0" smtClean="0"/>
              <a:t>h1</a:t>
            </a:r>
            <a:r>
              <a:rPr lang="zh-TW" altLang="en-US" dirty="0" smtClean="0"/>
              <a:t>參數所影響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91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0" cy="62646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050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6632"/>
            <a:ext cx="6109592" cy="6624736"/>
          </a:xfrm>
        </p:spPr>
      </p:pic>
    </p:spTree>
    <p:extLst>
      <p:ext uri="{BB962C8B-B14F-4D97-AF65-F5344CB8AC3E}">
        <p14:creationId xmlns:p14="http://schemas.microsoft.com/office/powerpoint/2010/main" val="357518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Font Awesome </a:t>
            </a:r>
            <a:r>
              <a:rPr lang="zh-TW" altLang="en-US"/>
              <a:t>字型圖示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圖示旋轉：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/>
              <a:t>p&gt;&lt;</a:t>
            </a:r>
            <a:r>
              <a:rPr lang="en-US" altLang="zh-TW" dirty="0" err="1"/>
              <a:t>i</a:t>
            </a:r>
            <a:r>
              <a:rPr lang="en-US" altLang="zh-TW" dirty="0"/>
              <a:t> class="</a:t>
            </a:r>
            <a:r>
              <a:rPr lang="en-US" altLang="zh-TW" dirty="0" smtClean="0"/>
              <a:t>far </a:t>
            </a:r>
            <a:r>
              <a:rPr lang="it-IT" altLang="zh-TW" dirty="0"/>
              <a:t>fa-hand-point-right</a:t>
            </a:r>
            <a:r>
              <a:rPr lang="en-US" altLang="zh-TW" dirty="0" smtClean="0"/>
              <a:t> </a:t>
            </a:r>
            <a:r>
              <a:rPr lang="en-US" altLang="zh-TW" dirty="0"/>
              <a:t>fa-5x fa-rotate-90"&gt;&lt;/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&gt;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-hand-point-right </a:t>
            </a:r>
            <a:r>
              <a:rPr lang="en-US" altLang="zh-TW" dirty="0"/>
              <a:t>fa-5x </a:t>
            </a:r>
            <a:r>
              <a:rPr lang="en-US" altLang="zh-TW" dirty="0">
                <a:solidFill>
                  <a:srgbClr val="FF0000"/>
                </a:solidFill>
              </a:rPr>
              <a:t>fa-rotate-90</a:t>
            </a:r>
            <a:r>
              <a:rPr lang="en-US" altLang="zh-TW" dirty="0"/>
              <a:t>&lt;/p</a:t>
            </a:r>
            <a:r>
              <a:rPr lang="en-US" altLang="zh-TW" dirty="0" smtClean="0"/>
              <a:t>&gt;</a:t>
            </a:r>
          </a:p>
          <a:p>
            <a:r>
              <a:rPr lang="zh-TW" altLang="en-US" dirty="0" smtClean="0"/>
              <a:t>圖示</a:t>
            </a:r>
            <a:r>
              <a:rPr lang="zh-TW" altLang="en-US" dirty="0"/>
              <a:t>水平翻轉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 smtClean="0"/>
              <a:t>&lt;</a:t>
            </a:r>
            <a:r>
              <a:rPr lang="en-US" altLang="zh-TW" dirty="0"/>
              <a:t>p&gt;&lt;</a:t>
            </a:r>
            <a:r>
              <a:rPr lang="en-US" altLang="zh-TW" dirty="0" err="1"/>
              <a:t>i</a:t>
            </a:r>
            <a:r>
              <a:rPr lang="en-US" altLang="zh-TW" dirty="0"/>
              <a:t> class="</a:t>
            </a:r>
            <a:r>
              <a:rPr lang="en-US" altLang="zh-TW" dirty="0" smtClean="0"/>
              <a:t>far 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-hand-point-right </a:t>
            </a:r>
            <a:r>
              <a:rPr lang="en-US" altLang="zh-TW" dirty="0"/>
              <a:t>fa-5x </a:t>
            </a:r>
            <a:r>
              <a:rPr lang="en-US" altLang="zh-TW" dirty="0" err="1"/>
              <a:t>fa</a:t>
            </a:r>
            <a:r>
              <a:rPr lang="en-US" altLang="zh-TW" dirty="0"/>
              <a:t>-flip-horizontal"&gt;&lt;/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&gt;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-hand-point-right </a:t>
            </a:r>
            <a:r>
              <a:rPr lang="en-US" altLang="zh-TW" dirty="0"/>
              <a:t>fa-5x </a:t>
            </a:r>
            <a:r>
              <a:rPr lang="en-US" altLang="zh-TW" dirty="0" err="1">
                <a:solidFill>
                  <a:srgbClr val="FF0000"/>
                </a:solidFill>
              </a:rPr>
              <a:t>fa</a:t>
            </a:r>
            <a:r>
              <a:rPr lang="en-US" altLang="zh-TW" dirty="0">
                <a:solidFill>
                  <a:srgbClr val="FF0000"/>
                </a:solidFill>
              </a:rPr>
              <a:t>-flip-horizontal</a:t>
            </a:r>
            <a:r>
              <a:rPr lang="en-US" altLang="zh-TW" dirty="0"/>
              <a:t>&lt;/p&gt;</a:t>
            </a:r>
          </a:p>
          <a:p>
            <a:r>
              <a:rPr lang="zh-TW" altLang="en-US" dirty="0" smtClean="0"/>
              <a:t>圖示</a:t>
            </a:r>
            <a:r>
              <a:rPr lang="zh-TW" altLang="en-US" dirty="0"/>
              <a:t>垂直翻轉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 smtClean="0"/>
              <a:t>&lt;</a:t>
            </a:r>
            <a:r>
              <a:rPr lang="en-US" altLang="zh-TW" dirty="0"/>
              <a:t>p&gt;&lt;</a:t>
            </a:r>
            <a:r>
              <a:rPr lang="en-US" altLang="zh-TW" dirty="0" err="1"/>
              <a:t>i</a:t>
            </a:r>
            <a:r>
              <a:rPr lang="en-US" altLang="zh-TW" dirty="0"/>
              <a:t> class="</a:t>
            </a:r>
            <a:r>
              <a:rPr lang="en-US" altLang="zh-TW" dirty="0" smtClean="0"/>
              <a:t>far 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-hand-point-right </a:t>
            </a:r>
            <a:r>
              <a:rPr lang="en-US" altLang="zh-TW" dirty="0"/>
              <a:t>fa-5x </a:t>
            </a:r>
            <a:r>
              <a:rPr lang="en-US" altLang="zh-TW" dirty="0" err="1"/>
              <a:t>fa</a:t>
            </a:r>
            <a:r>
              <a:rPr lang="en-US" altLang="zh-TW" dirty="0"/>
              <a:t>-flip-vertical"&gt;&lt;/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&gt;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-hand-point-right </a:t>
            </a:r>
            <a:r>
              <a:rPr lang="en-US" altLang="zh-TW" dirty="0"/>
              <a:t>fa-5x </a:t>
            </a:r>
            <a:r>
              <a:rPr lang="en-US" altLang="zh-TW" dirty="0" err="1"/>
              <a:t>fa</a:t>
            </a:r>
            <a:r>
              <a:rPr lang="en-US" altLang="zh-TW" dirty="0"/>
              <a:t>-flip-vertical&lt;/p</a:t>
            </a:r>
            <a:r>
              <a:rPr lang="en-US" altLang="zh-TW" dirty="0" smtClean="0"/>
              <a:t>&gt;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375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Font Awesome </a:t>
            </a:r>
            <a:r>
              <a:rPr lang="zh-TW" altLang="en-US"/>
              <a:t>字型圖示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顏色設定：</a:t>
            </a:r>
            <a:endParaRPr lang="it-IT" altLang="zh-TW" dirty="0" smtClean="0"/>
          </a:p>
          <a:p>
            <a:r>
              <a:rPr lang="it-IT" altLang="zh-TW" dirty="0" smtClean="0"/>
              <a:t>&lt;</a:t>
            </a:r>
            <a:r>
              <a:rPr lang="it-IT" altLang="zh-TW" dirty="0"/>
              <a:t>p&gt;&lt;i class="</a:t>
            </a:r>
            <a:r>
              <a:rPr lang="it-IT" altLang="zh-TW" dirty="0" smtClean="0"/>
              <a:t>far fa-hand-point-right </a:t>
            </a:r>
            <a:r>
              <a:rPr lang="it-IT" altLang="zh-TW" dirty="0"/>
              <a:t>fa-5x" style="</a:t>
            </a:r>
            <a:r>
              <a:rPr lang="it-IT" altLang="zh-TW" dirty="0" smtClean="0"/>
              <a:t>color:red"&gt;&lt;/i&gt;fa-hand-point-right </a:t>
            </a:r>
            <a:r>
              <a:rPr lang="it-IT" altLang="zh-TW" dirty="0"/>
              <a:t>fa-5x&lt;/p</a:t>
            </a:r>
            <a:r>
              <a:rPr lang="it-IT" altLang="zh-TW" dirty="0" smtClean="0"/>
              <a:t>&gt;</a:t>
            </a:r>
          </a:p>
          <a:p>
            <a:r>
              <a:rPr lang="zh-TW" altLang="en-US" dirty="0" smtClean="0"/>
              <a:t>動態旋轉設定：</a:t>
            </a:r>
            <a:endParaRPr lang="it-IT" altLang="zh-TW" dirty="0" smtClean="0"/>
          </a:p>
          <a:p>
            <a:r>
              <a:rPr lang="it-IT" altLang="zh-TW" dirty="0"/>
              <a:t>&lt;p&gt;&lt;i class="</a:t>
            </a:r>
            <a:r>
              <a:rPr lang="it-IT" altLang="zh-TW" dirty="0" smtClean="0"/>
              <a:t>fas fa-spinner </a:t>
            </a:r>
            <a:r>
              <a:rPr lang="it-IT" altLang="zh-TW" dirty="0"/>
              <a:t>fa-spin fa-5x fa-fw"&gt;&lt;/i&gt;Londing....&lt;/p</a:t>
            </a:r>
            <a:r>
              <a:rPr lang="it-IT" altLang="zh-TW" dirty="0" smtClean="0"/>
              <a:t>&gt;</a:t>
            </a:r>
          </a:p>
          <a:p>
            <a:r>
              <a:rPr lang="it-IT" altLang="zh-TW" dirty="0"/>
              <a:t>&lt;p&gt;&lt;i class="</a:t>
            </a:r>
            <a:r>
              <a:rPr lang="it-IT" altLang="zh-TW" dirty="0" smtClean="0"/>
              <a:t>fas fa-sync-alt fa-pulse </a:t>
            </a:r>
            <a:r>
              <a:rPr lang="it-IT" altLang="zh-TW" dirty="0"/>
              <a:t>fa-5x fa-fw"&gt;&lt;/i&gt;Londing....&lt;/p&gt;</a:t>
            </a:r>
          </a:p>
          <a:p>
            <a:r>
              <a:rPr lang="it-IT" altLang="zh-TW" dirty="0" smtClean="0"/>
              <a:t>.fa-spin:</a:t>
            </a:r>
            <a:r>
              <a:rPr lang="zh-TW" altLang="en-US" dirty="0" smtClean="0"/>
              <a:t>以線性的方式旋轉</a:t>
            </a:r>
            <a:endParaRPr lang="en-US" altLang="zh-TW" dirty="0" smtClean="0"/>
          </a:p>
          <a:p>
            <a:r>
              <a:rPr lang="en-US" altLang="zh-TW" dirty="0" smtClean="0"/>
              <a:t>.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-pulse:</a:t>
            </a:r>
            <a:r>
              <a:rPr lang="zh-TW" altLang="en-US" dirty="0" smtClean="0"/>
              <a:t>以階段方式旋轉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82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6631"/>
            <a:ext cx="6408713" cy="666161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22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選出自己喜歡</a:t>
            </a:r>
            <a:r>
              <a:rPr lang="en-US" altLang="zh-TW" dirty="0" smtClean="0"/>
              <a:t>Font </a:t>
            </a:r>
            <a:r>
              <a:rPr lang="en-US" altLang="zh-TW" dirty="0"/>
              <a:t>Awesome </a:t>
            </a:r>
            <a:r>
              <a:rPr lang="zh-TW" altLang="en-US" dirty="0"/>
              <a:t>字型</a:t>
            </a:r>
            <a:r>
              <a:rPr lang="zh-TW" altLang="en-US" dirty="0" smtClean="0"/>
              <a:t>圖示，每項要求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個圖示。</a:t>
            </a:r>
            <a:endParaRPr lang="en-US" altLang="zh-TW" dirty="0" smtClean="0"/>
          </a:p>
          <a:p>
            <a:r>
              <a:rPr lang="zh-TW" altLang="en-US" dirty="0" smtClean="0"/>
              <a:t>由小到大排列</a:t>
            </a:r>
            <a:r>
              <a:rPr lang="en-US" altLang="zh-TW" dirty="0" smtClean="0"/>
              <a:t>1X~5X</a:t>
            </a:r>
            <a:r>
              <a:rPr lang="zh-TW" altLang="en-US" dirty="0" smtClean="0"/>
              <a:t>，同時設定一個</a:t>
            </a:r>
            <a:r>
              <a:rPr lang="en-US" altLang="zh-TW" dirty="0" smtClean="0"/>
              <a:t>h1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設定旋轉，</a:t>
            </a:r>
            <a:r>
              <a:rPr lang="en-US" altLang="zh-TW" dirty="0" smtClean="0"/>
              <a:t>90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180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270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horizontal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vertical</a:t>
            </a:r>
          </a:p>
          <a:p>
            <a:r>
              <a:rPr lang="zh-TW" altLang="en-US" dirty="0" smtClean="0"/>
              <a:t>設定不同</a:t>
            </a:r>
            <a:r>
              <a:rPr lang="zh-TW" altLang="en-US"/>
              <a:t>顏色</a:t>
            </a:r>
            <a:r>
              <a:rPr lang="zh-TW" altLang="en-US" smtClean="0"/>
              <a:t>，與動態</a:t>
            </a:r>
            <a:r>
              <a:rPr lang="zh-TW" altLang="en-US"/>
              <a:t>旋轉</a:t>
            </a:r>
            <a:r>
              <a:rPr lang="zh-TW" altLang="en-US" smtClean="0"/>
              <a:t>設定。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17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Form</a:t>
            </a:r>
            <a:r>
              <a:rPr lang="zh-TW" altLang="en-US" dirty="0" smtClean="0"/>
              <a:t>表單實作應用</a:t>
            </a:r>
            <a:r>
              <a:rPr lang="en-US" altLang="zh-TW" dirty="0" smtClean="0"/>
              <a:t>(</a:t>
            </a:r>
            <a:r>
              <a:rPr lang="zh-TW" altLang="en-US" dirty="0" smtClean="0"/>
              <a:t>連絡我們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8877014" cy="5904656"/>
          </a:xfrm>
        </p:spPr>
      </p:pic>
    </p:spTree>
    <p:extLst>
      <p:ext uri="{BB962C8B-B14F-4D97-AF65-F5344CB8AC3E}">
        <p14:creationId xmlns:p14="http://schemas.microsoft.com/office/powerpoint/2010/main" val="236923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響應式</a:t>
            </a:r>
            <a:r>
              <a:rPr lang="zh-TW" altLang="en-US" smtClean="0"/>
              <a:t>網頁優缺點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lnSpcReduction="10000"/>
          </a:bodyPr>
          <a:lstStyle/>
          <a:p>
            <a:r>
              <a:rPr lang="zh-TW" altLang="en-US" smtClean="0"/>
              <a:t>優點：</a:t>
            </a:r>
            <a:endParaRPr lang="en-US" altLang="zh-TW" smtClean="0"/>
          </a:p>
          <a:p>
            <a:r>
              <a:rPr lang="zh-TW" altLang="en-US" smtClean="0"/>
              <a:t>因應不同的使用者裝置調整其版面顯示方式。</a:t>
            </a:r>
            <a:endParaRPr lang="en-US" altLang="zh-TW" smtClean="0"/>
          </a:p>
          <a:p>
            <a:r>
              <a:rPr lang="zh-TW" altLang="en-US" smtClean="0"/>
              <a:t>開發與維護成本比</a:t>
            </a:r>
            <a:r>
              <a:rPr lang="en-US" altLang="zh-TW" smtClean="0"/>
              <a:t>APP</a:t>
            </a:r>
            <a:r>
              <a:rPr lang="zh-TW" altLang="en-US" smtClean="0"/>
              <a:t>低</a:t>
            </a:r>
            <a:endParaRPr lang="en-US" altLang="zh-TW" smtClean="0"/>
          </a:p>
          <a:p>
            <a:r>
              <a:rPr lang="zh-TW" altLang="en-US" smtClean="0"/>
              <a:t>不需要下載</a:t>
            </a:r>
            <a:r>
              <a:rPr lang="en-US" altLang="zh-TW" smtClean="0"/>
              <a:t>APP</a:t>
            </a:r>
            <a:r>
              <a:rPr lang="zh-TW" altLang="en-US" smtClean="0"/>
              <a:t>就能使用</a:t>
            </a:r>
            <a:endParaRPr lang="en-US" altLang="zh-TW" smtClean="0"/>
          </a:p>
          <a:p>
            <a:r>
              <a:rPr lang="zh-TW" altLang="en-US" smtClean="0"/>
              <a:t>缺點：</a:t>
            </a:r>
            <a:endParaRPr lang="en-US" altLang="zh-TW" smtClean="0"/>
          </a:p>
          <a:p>
            <a:r>
              <a:rPr lang="zh-TW" altLang="en-US" smtClean="0"/>
              <a:t>舊版瀏覽器不支援</a:t>
            </a:r>
            <a:endParaRPr lang="en-US" altLang="zh-TW" smtClean="0"/>
          </a:p>
          <a:p>
            <a:r>
              <a:rPr lang="zh-TW" altLang="en-US" smtClean="0"/>
              <a:t>小尺寸螢幕不適合複雜的介面</a:t>
            </a:r>
            <a:endParaRPr lang="en-US" altLang="zh-TW" smtClean="0"/>
          </a:p>
          <a:p>
            <a:r>
              <a:rPr lang="zh-TW" altLang="en-US" smtClean="0"/>
              <a:t>載入速度問題</a:t>
            </a:r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229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完成相關欄位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408712" cy="476250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4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.box 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dirty="0" smtClean="0"/>
              <a:t>border-radius</a:t>
            </a:r>
            <a:r>
              <a:rPr lang="en-US" altLang="zh-TW" dirty="0"/>
              <a:t>: 6px;</a:t>
            </a:r>
          </a:p>
          <a:p>
            <a:r>
              <a:rPr lang="en-US" altLang="zh-TW" dirty="0"/>
              <a:t>	background-color: #E5E5E5</a:t>
            </a:r>
            <a:r>
              <a:rPr lang="en-US" altLang="zh-TW" dirty="0" smtClean="0"/>
              <a:t>;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89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Footer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7" y="1340768"/>
            <a:ext cx="9187527" cy="532859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203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en-US" altLang="zh-TW" dirty="0" smtClean="0"/>
              <a:t>footer</a:t>
            </a:r>
            <a:r>
              <a:rPr lang="zh-TW" altLang="en-US" dirty="0" smtClean="0"/>
              <a:t>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dirty="0" smtClean="0"/>
              <a:t>background-color</a:t>
            </a:r>
            <a:r>
              <a:rPr lang="en-US" altLang="zh-TW" dirty="0"/>
              <a:t>: #2C3E50;</a:t>
            </a:r>
          </a:p>
          <a:p>
            <a:r>
              <a:rPr lang="en-US" altLang="zh-TW" dirty="0"/>
              <a:t>	color: #FFFFFF</a:t>
            </a:r>
            <a:r>
              <a:rPr lang="en-US" altLang="zh-TW" dirty="0" smtClean="0"/>
              <a:t>;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157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 Navbar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</a:t>
            </a:r>
            <a:r>
              <a:rPr lang="en-US" altLang="zh-TW" smtClean="0"/>
              <a:t>&lt;body&gt;</a:t>
            </a:r>
            <a:r>
              <a:rPr lang="zh-TW" altLang="en-US" smtClean="0"/>
              <a:t>插入</a:t>
            </a:r>
            <a:r>
              <a:rPr lang="en-US" altLang="zh-TW" smtClean="0"/>
              <a:t>Navbar fixed to top</a:t>
            </a:r>
          </a:p>
          <a:p>
            <a:r>
              <a:rPr lang="en-US" altLang="zh-TW" smtClean="0"/>
              <a:t>Basic Nabar () </a:t>
            </a:r>
          </a:p>
          <a:p>
            <a:r>
              <a:rPr lang="en-US" altLang="zh-TW"/>
              <a:t>Navbar fixed to top</a:t>
            </a:r>
          </a:p>
          <a:p>
            <a:r>
              <a:rPr lang="en-US" altLang="zh-TW"/>
              <a:t>Navbar fixed to </a:t>
            </a:r>
            <a:r>
              <a:rPr lang="en-US" altLang="zh-TW" smtClean="0"/>
              <a:t>bottom</a:t>
            </a:r>
            <a:endParaRPr lang="en-US" altLang="zh-TW"/>
          </a:p>
          <a:p>
            <a:r>
              <a:rPr lang="en-US" altLang="zh-TW" smtClean="0"/>
              <a:t>Inverted Navbar(</a:t>
            </a:r>
            <a:r>
              <a:rPr lang="zh-TW" altLang="en-US" smtClean="0"/>
              <a:t>反向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4664"/>
            <a:ext cx="2556504" cy="6309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8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例：建立一個在固定上層的導覽列，左邊的文字以</a:t>
            </a:r>
            <a:r>
              <a:rPr lang="en-US" altLang="zh-TW" dirty="0" err="1" smtClean="0"/>
              <a:t>fas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fa</a:t>
            </a:r>
            <a:r>
              <a:rPr lang="en-US" altLang="zh-TW" dirty="0" smtClean="0"/>
              <a:t>-home</a:t>
            </a:r>
            <a:r>
              <a:rPr lang="zh-TW" altLang="en-US" dirty="0" smtClean="0"/>
              <a:t>取代，圖示大小與顏色需設定為</a:t>
            </a:r>
            <a:r>
              <a:rPr lang="en-US" altLang="zh-TW" dirty="0"/>
              <a:t>style="color:#</a:t>
            </a:r>
            <a:r>
              <a:rPr lang="en-US" altLang="zh-TW" dirty="0" smtClean="0"/>
              <a:t>FF000F;font-size:50px</a:t>
            </a:r>
            <a:r>
              <a:rPr lang="en-US" altLang="zh-TW" dirty="0"/>
              <a:t>"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其他功能項目</a:t>
            </a:r>
            <a:r>
              <a:rPr lang="zh-TW" altLang="en-US" dirty="0" smtClean="0">
                <a:solidFill>
                  <a:srgbClr val="FF0000"/>
                </a:solidFill>
              </a:rPr>
              <a:t>仿製中分署的功能表五個主功能與子功能的項目</a:t>
            </a:r>
            <a:r>
              <a:rPr lang="zh-TW" altLang="en-US" dirty="0" smtClean="0"/>
              <a:t>，每個子功能都需加入</a:t>
            </a:r>
            <a:r>
              <a:rPr lang="en-US" altLang="zh-TW" dirty="0"/>
              <a:t>&lt;div class="dropdown-divider"&gt;&lt;/div&gt;</a:t>
            </a:r>
            <a:r>
              <a:rPr lang="zh-TW" altLang="en-US" dirty="0" smtClean="0"/>
              <a:t>分割。</a:t>
            </a:r>
            <a:endParaRPr lang="en-US" altLang="zh-TW" dirty="0" smtClean="0"/>
          </a:p>
          <a:p>
            <a:r>
              <a:rPr lang="zh-TW" altLang="en-US" dirty="0" smtClean="0"/>
              <a:t>其中保留搜尋列。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032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" y="17186"/>
            <a:ext cx="9043014" cy="679618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646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Navbar</a:t>
            </a:r>
            <a:r>
              <a:rPr lang="zh-TW" altLang="en-US" dirty="0" smtClean="0"/>
              <a:t>對齊與背景顏色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調整：</a:t>
            </a:r>
            <a:r>
              <a:rPr lang="en-US" altLang="zh-TW" dirty="0"/>
              <a:t> &lt;</a:t>
            </a:r>
            <a:r>
              <a:rPr lang="en-US" altLang="zh-TW" dirty="0" err="1"/>
              <a:t>ul</a:t>
            </a:r>
            <a:r>
              <a:rPr lang="en-US" altLang="zh-TW" dirty="0"/>
              <a:t> class="</a:t>
            </a:r>
            <a:r>
              <a:rPr lang="en-US" altLang="zh-TW" dirty="0" err="1"/>
              <a:t>navbar-nav</a:t>
            </a:r>
            <a:r>
              <a:rPr lang="en-US" altLang="zh-TW" dirty="0"/>
              <a:t> </a:t>
            </a:r>
            <a:r>
              <a:rPr lang="en-US" altLang="zh-TW" dirty="0" err="1"/>
              <a:t>mr</a:t>
            </a:r>
            <a:r>
              <a:rPr lang="en-US" altLang="zh-TW" dirty="0"/>
              <a:t>-auto</a:t>
            </a:r>
            <a:r>
              <a:rPr lang="en-US" altLang="zh-TW" dirty="0" smtClean="0"/>
              <a:t>"&gt;</a:t>
            </a:r>
          </a:p>
          <a:p>
            <a:r>
              <a:rPr lang="en-US" altLang="zh-TW" dirty="0" err="1" smtClean="0"/>
              <a:t>mr</a:t>
            </a:r>
            <a:r>
              <a:rPr lang="en-US" altLang="zh-TW" dirty="0" smtClean="0"/>
              <a:t>-auto</a:t>
            </a:r>
            <a:r>
              <a:rPr lang="zh-TW" altLang="en-US" dirty="0" smtClean="0"/>
              <a:t>：靠左</a:t>
            </a:r>
            <a:endParaRPr lang="en-US" altLang="zh-TW" dirty="0" smtClean="0"/>
          </a:p>
          <a:p>
            <a:r>
              <a:rPr lang="en-US" altLang="zh-TW" dirty="0" smtClean="0"/>
              <a:t>ml-auto</a:t>
            </a:r>
            <a:r>
              <a:rPr lang="zh-TW" altLang="en-US" dirty="0"/>
              <a:t>：</a:t>
            </a:r>
            <a:r>
              <a:rPr lang="zh-TW" altLang="en-US" dirty="0" smtClean="0"/>
              <a:t>靠右</a:t>
            </a:r>
            <a:endParaRPr lang="en-US" altLang="zh-TW" dirty="0" smtClean="0"/>
          </a:p>
          <a:p>
            <a:r>
              <a:rPr lang="en-US" altLang="zh-TW" dirty="0" smtClean="0"/>
              <a:t>mx-auto</a:t>
            </a:r>
            <a:r>
              <a:rPr lang="zh-TW" altLang="en-US" dirty="0" smtClean="0"/>
              <a:t>：置中</a:t>
            </a:r>
            <a:endParaRPr lang="en-US" altLang="zh-TW" dirty="0" smtClean="0"/>
          </a:p>
          <a:p>
            <a:r>
              <a:rPr lang="en-US" altLang="zh-TW" dirty="0"/>
              <a:t>&lt;</a:t>
            </a:r>
            <a:r>
              <a:rPr lang="en-US" altLang="zh-TW" dirty="0" err="1"/>
              <a:t>nav</a:t>
            </a:r>
            <a:r>
              <a:rPr lang="en-US" altLang="zh-TW" dirty="0"/>
              <a:t> class</a:t>
            </a:r>
            <a:r>
              <a:rPr lang="en-US" altLang="zh-TW" dirty="0" smtClean="0"/>
              <a:t>=“</a:t>
            </a:r>
            <a:r>
              <a:rPr lang="en-US" altLang="zh-TW" dirty="0" err="1" smtClean="0"/>
              <a:t>navbar</a:t>
            </a:r>
            <a:r>
              <a:rPr lang="en-US" altLang="zh-TW" dirty="0" smtClean="0"/>
              <a:t> </a:t>
            </a:r>
            <a:r>
              <a:rPr lang="en-US" altLang="zh-TW" dirty="0"/>
              <a:t>fixed-top </a:t>
            </a:r>
            <a:r>
              <a:rPr lang="en-US" altLang="zh-TW" dirty="0" err="1"/>
              <a:t>navbar</a:t>
            </a:r>
            <a:r>
              <a:rPr lang="en-US" altLang="zh-TW" dirty="0"/>
              <a:t>-expand-</a:t>
            </a:r>
            <a:r>
              <a:rPr lang="en-US" altLang="zh-TW" dirty="0" err="1"/>
              <a:t>lg</a:t>
            </a:r>
            <a:r>
              <a:rPr lang="en-US" altLang="zh-TW" dirty="0"/>
              <a:t> </a:t>
            </a:r>
            <a:r>
              <a:rPr lang="en-US" altLang="zh-TW" dirty="0" err="1"/>
              <a:t>navbar</a:t>
            </a:r>
            <a:r>
              <a:rPr lang="en-US" altLang="zh-TW" dirty="0"/>
              <a:t>-light </a:t>
            </a:r>
            <a:r>
              <a:rPr lang="en-US" altLang="zh-TW" dirty="0" err="1" smtClean="0"/>
              <a:t>bg</a:t>
            </a:r>
            <a:r>
              <a:rPr lang="en-US" altLang="zh-TW" dirty="0" smtClean="0"/>
              <a:t>-light”&gt; </a:t>
            </a:r>
            <a:r>
              <a:rPr lang="zh-TW" altLang="en-US" dirty="0" smtClean="0"/>
              <a:t>預設顏色</a:t>
            </a:r>
            <a:endParaRPr lang="en-US" altLang="zh-TW" dirty="0" smtClean="0"/>
          </a:p>
          <a:p>
            <a:r>
              <a:rPr lang="en-US" altLang="zh-TW" dirty="0" err="1" smtClean="0"/>
              <a:t>navbar</a:t>
            </a:r>
            <a:r>
              <a:rPr lang="en-US" altLang="zh-TW" dirty="0" smtClean="0"/>
              <a:t>-dark</a:t>
            </a:r>
            <a:r>
              <a:rPr lang="zh-TW" altLang="en-US" dirty="0" smtClean="0"/>
              <a:t>：深色背景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navbar</a:t>
            </a:r>
            <a:r>
              <a:rPr lang="en-US" altLang="zh-TW" dirty="0" smtClean="0"/>
              <a:t>-light</a:t>
            </a:r>
            <a:r>
              <a:rPr lang="zh-TW" altLang="en-US" dirty="0" smtClean="0"/>
              <a:t>：淺色背景</a:t>
            </a:r>
            <a:endParaRPr lang="en-US" altLang="zh-TW" dirty="0" smtClean="0"/>
          </a:p>
          <a:p>
            <a:r>
              <a:rPr lang="zh-TW" altLang="en-US" dirty="0" smtClean="0"/>
              <a:t>例如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navbar</a:t>
            </a:r>
            <a:r>
              <a:rPr lang="en-US" altLang="zh-TW" dirty="0" smtClean="0"/>
              <a:t>-dark </a:t>
            </a:r>
            <a:r>
              <a:rPr lang="en-US" altLang="zh-TW" dirty="0" err="1" smtClean="0"/>
              <a:t>bg</a:t>
            </a:r>
            <a:r>
              <a:rPr lang="en-US" altLang="zh-TW" dirty="0" smtClean="0"/>
              <a:t>-primary</a:t>
            </a:r>
          </a:p>
          <a:p>
            <a:pPr lvl="1"/>
            <a:r>
              <a:rPr lang="en-US" altLang="zh-TW" dirty="0" err="1" smtClean="0"/>
              <a:t>navbar</a:t>
            </a:r>
            <a:r>
              <a:rPr lang="en-US" altLang="zh-TW" dirty="0"/>
              <a:t>-light </a:t>
            </a:r>
            <a:r>
              <a:rPr lang="en-US" altLang="zh-TW" dirty="0" err="1"/>
              <a:t>bg</a:t>
            </a:r>
            <a:r>
              <a:rPr lang="en-US" altLang="zh-TW" dirty="0"/>
              <a:t>-warning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7275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332656"/>
            <a:ext cx="8743489" cy="6336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008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設定次功能</a:t>
            </a:r>
            <a:r>
              <a:rPr lang="zh-TW" altLang="en-US" dirty="0"/>
              <a:t>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976664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 dirty="0"/>
              <a:t>&lt;li class="</a:t>
            </a:r>
            <a:r>
              <a:rPr lang="en-US" altLang="zh-TW" dirty="0" err="1"/>
              <a:t>nav</a:t>
            </a:r>
            <a:r>
              <a:rPr lang="en-US" altLang="zh-TW" dirty="0"/>
              <a:t>-item dropdown"&gt;</a:t>
            </a:r>
          </a:p>
          <a:p>
            <a:r>
              <a:rPr lang="en-US" altLang="zh-TW" dirty="0"/>
              <a:t>                &lt;a </a:t>
            </a:r>
            <a:r>
              <a:rPr lang="en-US" altLang="zh-TW" dirty="0" err="1"/>
              <a:t>href</a:t>
            </a:r>
            <a:r>
              <a:rPr lang="en-US" altLang="zh-TW" dirty="0"/>
              <a:t>="#" id="menu" data-toggle="dropdown" class="</a:t>
            </a:r>
            <a:r>
              <a:rPr lang="en-US" altLang="zh-TW" dirty="0" err="1"/>
              <a:t>nav</a:t>
            </a:r>
            <a:r>
              <a:rPr lang="en-US" altLang="zh-TW" dirty="0"/>
              <a:t>-link dropdown-toggle"&gt;</a:t>
            </a:r>
            <a:r>
              <a:rPr lang="zh-TW" altLang="en-US" dirty="0"/>
              <a:t>測試中心</a:t>
            </a:r>
            <a:r>
              <a:rPr lang="en-US" altLang="zh-TW" dirty="0"/>
              <a:t>&lt;/a&gt;</a:t>
            </a:r>
          </a:p>
          <a:p>
            <a:r>
              <a:rPr lang="en-US" altLang="zh-TW" dirty="0"/>
              <a:t>                &lt;</a:t>
            </a:r>
            <a:r>
              <a:rPr lang="en-US" altLang="zh-TW" dirty="0" err="1"/>
              <a:t>ul</a:t>
            </a:r>
            <a:r>
              <a:rPr lang="en-US" altLang="zh-TW" dirty="0"/>
              <a:t> class="dropdown-menu"&gt;</a:t>
            </a:r>
          </a:p>
          <a:p>
            <a:r>
              <a:rPr lang="en-US" altLang="zh-TW" dirty="0"/>
              <a:t>                    &lt;li class="dropdown-item dropdown-submenu"&gt;</a:t>
            </a:r>
          </a:p>
          <a:p>
            <a:r>
              <a:rPr lang="en-US" altLang="zh-TW" dirty="0"/>
              <a:t>                        &lt;a </a:t>
            </a:r>
            <a:r>
              <a:rPr lang="en-US" altLang="zh-TW" dirty="0" err="1"/>
              <a:t>href</a:t>
            </a:r>
            <a:r>
              <a:rPr lang="en-US" altLang="zh-TW" dirty="0"/>
              <a:t>="#" data-toggle="dropdown" class="dropdown-toggle"&gt;Submenu-1&lt;/a&gt;</a:t>
            </a:r>
          </a:p>
          <a:p>
            <a:r>
              <a:rPr lang="en-US" altLang="zh-TW" dirty="0"/>
              <a:t>                        &lt;</a:t>
            </a:r>
            <a:r>
              <a:rPr lang="en-US" altLang="zh-TW" dirty="0" err="1"/>
              <a:t>ul</a:t>
            </a:r>
            <a:r>
              <a:rPr lang="en-US" altLang="zh-TW" dirty="0"/>
              <a:t> class="dropdown-menu"&gt;</a:t>
            </a:r>
          </a:p>
          <a:p>
            <a:r>
              <a:rPr lang="en-US" altLang="zh-TW" dirty="0"/>
              <a:t>                            &lt;li class="dropdown-item"&gt;&lt;a </a:t>
            </a:r>
            <a:r>
              <a:rPr lang="en-US" altLang="zh-TW" dirty="0" err="1"/>
              <a:t>href</a:t>
            </a:r>
            <a:r>
              <a:rPr lang="en-US" altLang="zh-TW" dirty="0"/>
              <a:t>="#"&gt;Item-1&lt;/a&gt;&lt;/li&gt;</a:t>
            </a:r>
          </a:p>
          <a:p>
            <a:r>
              <a:rPr lang="en-US" altLang="zh-TW" dirty="0"/>
              <a:t>                            &lt;li class="dropdown-item"&gt;&lt;a </a:t>
            </a:r>
            <a:r>
              <a:rPr lang="en-US" altLang="zh-TW" dirty="0" err="1"/>
              <a:t>href</a:t>
            </a:r>
            <a:r>
              <a:rPr lang="en-US" altLang="zh-TW" dirty="0"/>
              <a:t>="#"&gt;Item-2&lt;/a&gt;&lt;/li&gt;</a:t>
            </a:r>
          </a:p>
          <a:p>
            <a:r>
              <a:rPr lang="en-US" altLang="zh-TW" dirty="0"/>
              <a:t>                            &lt;li class="dropdown-item"&gt;&lt;a </a:t>
            </a:r>
            <a:r>
              <a:rPr lang="en-US" altLang="zh-TW" dirty="0" err="1"/>
              <a:t>href</a:t>
            </a:r>
            <a:r>
              <a:rPr lang="en-US" altLang="zh-TW" dirty="0"/>
              <a:t>="#"&gt;Item-3&lt;/a&gt;&lt;/li&gt;</a:t>
            </a:r>
          </a:p>
          <a:p>
            <a:r>
              <a:rPr lang="en-US" altLang="zh-TW" dirty="0"/>
              <a:t>                        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&lt;/li&gt;</a:t>
            </a:r>
          </a:p>
          <a:p>
            <a:r>
              <a:rPr lang="en-US" altLang="zh-TW" dirty="0"/>
              <a:t>                    &lt;li class="dropdown-item dropdown-submenu"&gt;</a:t>
            </a:r>
          </a:p>
          <a:p>
            <a:r>
              <a:rPr lang="en-US" altLang="zh-TW" dirty="0"/>
              <a:t>                        &lt;a </a:t>
            </a:r>
            <a:r>
              <a:rPr lang="en-US" altLang="zh-TW" dirty="0" err="1"/>
              <a:t>href</a:t>
            </a:r>
            <a:r>
              <a:rPr lang="en-US" altLang="zh-TW" dirty="0"/>
              <a:t>="#" data-toggle="dropdown" class="dropdown-toggle"&gt;Submenu-2&lt;/a&gt;</a:t>
            </a:r>
          </a:p>
          <a:p>
            <a:r>
              <a:rPr lang="en-US" altLang="zh-TW" dirty="0"/>
              <a:t>                        &lt;</a:t>
            </a:r>
            <a:r>
              <a:rPr lang="en-US" altLang="zh-TW" dirty="0" err="1"/>
              <a:t>ul</a:t>
            </a:r>
            <a:r>
              <a:rPr lang="en-US" altLang="zh-TW" dirty="0"/>
              <a:t> class="dropdown-menu"&gt;</a:t>
            </a:r>
          </a:p>
          <a:p>
            <a:r>
              <a:rPr lang="en-US" altLang="zh-TW" dirty="0"/>
              <a:t>                            &lt;li class="dropdown-item"&gt;&lt;a </a:t>
            </a:r>
            <a:r>
              <a:rPr lang="en-US" altLang="zh-TW" dirty="0" err="1"/>
              <a:t>href</a:t>
            </a:r>
            <a:r>
              <a:rPr lang="en-US" altLang="zh-TW" dirty="0"/>
              <a:t>="#"&gt;Item-1&lt;/a&gt;&lt;/li&gt;</a:t>
            </a:r>
          </a:p>
          <a:p>
            <a:r>
              <a:rPr lang="en-US" altLang="zh-TW" dirty="0"/>
              <a:t>                            &lt;li class="dropdown-item"&gt;&lt;a </a:t>
            </a:r>
            <a:r>
              <a:rPr lang="en-US" altLang="zh-TW" dirty="0" err="1"/>
              <a:t>href</a:t>
            </a:r>
            <a:r>
              <a:rPr lang="en-US" altLang="zh-TW" dirty="0"/>
              <a:t>="#"&gt;Item-2&lt;/a&gt;&lt;/li&gt;</a:t>
            </a:r>
          </a:p>
          <a:p>
            <a:r>
              <a:rPr lang="en-US" altLang="zh-TW" dirty="0"/>
              <a:t>                            &lt;li class="dropdown-item"&gt;&lt;a </a:t>
            </a:r>
            <a:r>
              <a:rPr lang="en-US" altLang="zh-TW" dirty="0" err="1"/>
              <a:t>href</a:t>
            </a:r>
            <a:r>
              <a:rPr lang="en-US" altLang="zh-TW" dirty="0"/>
              <a:t>="#"&gt;Item-3&lt;/a&gt;&lt;/li&gt;</a:t>
            </a:r>
          </a:p>
          <a:p>
            <a:r>
              <a:rPr lang="en-US" altLang="zh-TW" dirty="0"/>
              <a:t>                        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&lt;/li&gt;</a:t>
            </a:r>
          </a:p>
          <a:p>
            <a:r>
              <a:rPr lang="en-US" altLang="zh-TW" dirty="0"/>
              <a:t>                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&lt;/li&gt;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4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響應</a:t>
            </a:r>
            <a:r>
              <a:rPr lang="zh-TW" altLang="en-US" smtClean="0"/>
              <a:t>式網頁設計三要素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流動佈局</a:t>
            </a:r>
            <a:r>
              <a:rPr lang="en-US" altLang="zh-TW" smtClean="0"/>
              <a:t>(Fluid Grid)</a:t>
            </a:r>
            <a:r>
              <a:rPr lang="zh-TW" altLang="en-US" smtClean="0"/>
              <a:t>：流動佈局是將網頁元素以各種大小方格配置版面設計，利用百分比混合畫素來設計出更靈活的佈局。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媒體查詢</a:t>
            </a:r>
            <a:r>
              <a:rPr lang="en-US" altLang="zh-TW" smtClean="0"/>
              <a:t>(Media Queries)</a:t>
            </a:r>
            <a:r>
              <a:rPr lang="zh-TW" altLang="en-US" smtClean="0"/>
              <a:t>：以設備類型、解析度、螢幕尺寸及色彩等，來決定給予的網頁樣式內容。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3.</a:t>
            </a:r>
            <a:r>
              <a:rPr lang="zh-TW" altLang="en-US" smtClean="0"/>
              <a:t>流動圖片</a:t>
            </a:r>
            <a:r>
              <a:rPr lang="en-US" altLang="zh-TW" smtClean="0"/>
              <a:t>(Fluid Images)</a:t>
            </a:r>
            <a:r>
              <a:rPr lang="zh-TW" altLang="en-US" smtClean="0"/>
              <a:t>：取消圖片的寬、高，讓圖片動態去適應佈局變化。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47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 dirty="0"/>
              <a:t>設定次</a:t>
            </a:r>
            <a:r>
              <a:rPr lang="zh-TW" altLang="en-US" dirty="0" smtClean="0"/>
              <a:t>功能表</a:t>
            </a:r>
            <a:r>
              <a:rPr lang="en-US" altLang="zh-TW" dirty="0" err="1" smtClean="0"/>
              <a:t>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.dropdown-submenu {</a:t>
            </a:r>
          </a:p>
          <a:p>
            <a:r>
              <a:rPr lang="en-US" altLang="zh-TW" dirty="0"/>
              <a:t>    position: relative;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.dropdown-submenu .dropdown-menu {</a:t>
            </a:r>
          </a:p>
          <a:p>
            <a:r>
              <a:rPr lang="en-US" altLang="zh-TW" dirty="0"/>
              <a:t>    top: 0;</a:t>
            </a:r>
          </a:p>
          <a:p>
            <a:r>
              <a:rPr lang="en-US" altLang="zh-TW" dirty="0"/>
              <a:t>    left: 100%;</a:t>
            </a:r>
          </a:p>
          <a:p>
            <a:r>
              <a:rPr lang="en-US" altLang="zh-TW" dirty="0"/>
              <a:t>    margin-top: -1px;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51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設定次</a:t>
            </a:r>
            <a:r>
              <a:rPr lang="zh-TW" altLang="en-US" dirty="0" smtClean="0"/>
              <a:t>功能表</a:t>
            </a:r>
            <a:r>
              <a:rPr lang="en-US" altLang="zh-TW" dirty="0" err="1" smtClean="0"/>
              <a:t>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$('.dropdown-submenu &gt; a').on("click", function(e)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var</a:t>
            </a:r>
            <a:r>
              <a:rPr lang="en-US" altLang="zh-TW" dirty="0"/>
              <a:t> submenu = $(this);</a:t>
            </a:r>
          </a:p>
          <a:p>
            <a:r>
              <a:rPr lang="en-US" altLang="zh-TW" dirty="0"/>
              <a:t>    $('.dropdown-submenu .dropdown-menu').</a:t>
            </a:r>
            <a:r>
              <a:rPr lang="en-US" altLang="zh-TW" dirty="0" err="1"/>
              <a:t>removeClass</a:t>
            </a:r>
            <a:r>
              <a:rPr lang="en-US" altLang="zh-TW" dirty="0"/>
              <a:t>('show');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submenu.next</a:t>
            </a:r>
            <a:r>
              <a:rPr lang="en-US" altLang="zh-TW" dirty="0"/>
              <a:t>('.dropdown-menu').</a:t>
            </a:r>
            <a:r>
              <a:rPr lang="en-US" altLang="zh-TW" dirty="0" err="1"/>
              <a:t>addClass</a:t>
            </a:r>
            <a:r>
              <a:rPr lang="en-US" altLang="zh-TW" dirty="0"/>
              <a:t>('show');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e.stopPropagation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});</a:t>
            </a:r>
          </a:p>
          <a:p>
            <a:r>
              <a:rPr lang="en-US" altLang="zh-TW" dirty="0" smtClean="0"/>
              <a:t>$('.</a:t>
            </a:r>
            <a:r>
              <a:rPr lang="en-US" altLang="zh-TW" dirty="0"/>
              <a:t>dropdown').on("</a:t>
            </a:r>
            <a:r>
              <a:rPr lang="en-US" altLang="zh-TW" dirty="0" err="1"/>
              <a:t>hidden.bs.dropdown</a:t>
            </a:r>
            <a:r>
              <a:rPr lang="en-US" altLang="zh-TW" dirty="0"/>
              <a:t>", function() {</a:t>
            </a:r>
          </a:p>
          <a:p>
            <a:r>
              <a:rPr lang="en-US" altLang="zh-TW" dirty="0"/>
              <a:t>    // hide any open menus when parent closes</a:t>
            </a:r>
          </a:p>
          <a:p>
            <a:r>
              <a:rPr lang="en-US" altLang="zh-TW" dirty="0"/>
              <a:t>    $('.dropdown-</a:t>
            </a:r>
            <a:r>
              <a:rPr lang="en-US" altLang="zh-TW" dirty="0" err="1"/>
              <a:t>menu.show</a:t>
            </a:r>
            <a:r>
              <a:rPr lang="en-US" altLang="zh-TW" dirty="0"/>
              <a:t>').</a:t>
            </a:r>
            <a:r>
              <a:rPr lang="en-US" altLang="zh-TW" dirty="0" err="1"/>
              <a:t>removeClass</a:t>
            </a:r>
            <a:r>
              <a:rPr lang="en-US" altLang="zh-TW" dirty="0"/>
              <a:t>('show');</a:t>
            </a:r>
          </a:p>
          <a:p>
            <a:r>
              <a:rPr lang="en-US" altLang="zh-TW" dirty="0"/>
              <a:t>});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65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264696" cy="472189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605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例：為林肯運動鞋專賣設計一個導覽列，將</a:t>
            </a:r>
            <a:r>
              <a:rPr lang="en-US" altLang="zh-TW" dirty="0" smtClean="0"/>
              <a:t>Brand</a:t>
            </a:r>
            <a:r>
              <a:rPr lang="zh-TW" altLang="en-US" dirty="0" smtClean="0"/>
              <a:t>換成一個</a:t>
            </a:r>
            <a:r>
              <a:rPr lang="en-US" altLang="zh-TW" dirty="0" smtClean="0"/>
              <a:t>LOGO</a:t>
            </a:r>
            <a:r>
              <a:rPr lang="zh-TW" altLang="en-US" dirty="0" smtClean="0"/>
              <a:t>圖檔，</a:t>
            </a:r>
            <a:endParaRPr lang="en-US" altLang="zh-TW" dirty="0" smtClean="0"/>
          </a:p>
          <a:p>
            <a:r>
              <a:rPr lang="zh-TW" altLang="en-US" dirty="0" smtClean="0"/>
              <a:t>調整</a:t>
            </a:r>
            <a:r>
              <a:rPr lang="en-US" altLang="zh-TW" dirty="0" err="1" smtClean="0"/>
              <a:t>Navbar</a:t>
            </a:r>
            <a:r>
              <a:rPr lang="zh-TW" altLang="en-US" dirty="0" smtClean="0"/>
              <a:t>功能內容，文字內容來建立主功能與子功能，每子功能皆需要分割。</a:t>
            </a:r>
            <a:endParaRPr lang="en-US" altLang="zh-TW" dirty="0" smtClean="0"/>
          </a:p>
          <a:p>
            <a:r>
              <a:rPr lang="zh-TW" altLang="en-US" dirty="0" smtClean="0"/>
              <a:t>功能項目需置中放置，需包含搜尋列。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err="1" smtClean="0"/>
              <a:t>Navbar</a:t>
            </a:r>
            <a:r>
              <a:rPr lang="zh-TW" altLang="en-US" dirty="0" smtClean="0"/>
              <a:t>調整後</a:t>
            </a:r>
            <a:r>
              <a:rPr lang="zh-TW" altLang="en-US" dirty="0"/>
              <a:t>放入林肯運動鞋</a:t>
            </a:r>
            <a:r>
              <a:rPr lang="zh-TW" altLang="en-US" dirty="0" smtClean="0"/>
              <a:t>專賣網頁中。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8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設定置中參數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229600" cy="165618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73016"/>
            <a:ext cx="648947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5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9"/>
            <a:ext cx="9144000" cy="583264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961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624"/>
            <a:ext cx="8899817" cy="6336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837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例：</a:t>
            </a:r>
            <a:r>
              <a:rPr lang="zh-TW" altLang="en-US" smtClean="0"/>
              <a:t>為美麗旅行社設計一個</a:t>
            </a:r>
            <a:r>
              <a:rPr lang="zh-TW" altLang="en-US"/>
              <a:t>導覽列，將</a:t>
            </a:r>
            <a:r>
              <a:rPr lang="en-US" altLang="zh-TW"/>
              <a:t>Brand</a:t>
            </a:r>
            <a:r>
              <a:rPr lang="zh-TW" altLang="en-US"/>
              <a:t>換成一個</a:t>
            </a:r>
            <a:r>
              <a:rPr lang="en-US" altLang="zh-TW"/>
              <a:t>LOGO</a:t>
            </a:r>
            <a:r>
              <a:rPr lang="zh-TW" altLang="en-US"/>
              <a:t>圖檔</a:t>
            </a:r>
            <a:r>
              <a:rPr lang="zh-TW" altLang="en-US" smtClean="0"/>
              <a:t>，需自行編修圖檔。</a:t>
            </a:r>
            <a:endParaRPr lang="en-US" altLang="zh-TW" smtClean="0"/>
          </a:p>
          <a:p>
            <a:r>
              <a:rPr lang="zh-TW" altLang="en-US" smtClean="0"/>
              <a:t>調整</a:t>
            </a:r>
            <a:r>
              <a:rPr lang="en-US" altLang="zh-TW"/>
              <a:t>Navbar</a:t>
            </a:r>
            <a:r>
              <a:rPr lang="zh-TW" altLang="en-US"/>
              <a:t>功能內容</a:t>
            </a:r>
            <a:r>
              <a:rPr lang="zh-TW" altLang="en-US" smtClean="0"/>
              <a:t>，自訂旅行社主</a:t>
            </a:r>
            <a:r>
              <a:rPr lang="zh-TW" altLang="en-US"/>
              <a:t>功能與子功能，每子功能皆需要</a:t>
            </a:r>
            <a:r>
              <a:rPr lang="zh-TW" altLang="en-US" smtClean="0"/>
              <a:t>分割，功能項目需要包含五個主功能，其中需要有二個子功能。</a:t>
            </a:r>
            <a:endParaRPr lang="en-US" altLang="zh-TW"/>
          </a:p>
          <a:p>
            <a:r>
              <a:rPr lang="zh-TW" altLang="en-US"/>
              <a:t>功能項目需</a:t>
            </a:r>
            <a:r>
              <a:rPr lang="zh-TW" altLang="en-US" smtClean="0"/>
              <a:t>置位址</a:t>
            </a:r>
            <a:r>
              <a:rPr lang="en-US" altLang="zh-TW" smtClean="0"/>
              <a:t>(</a:t>
            </a:r>
            <a:r>
              <a:rPr lang="zh-TW" altLang="en-US" smtClean="0"/>
              <a:t>自訂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/>
          </a:p>
          <a:p>
            <a:r>
              <a:rPr lang="zh-TW" altLang="en-US"/>
              <a:t>將</a:t>
            </a:r>
            <a:r>
              <a:rPr lang="en-US" altLang="zh-TW"/>
              <a:t>Navbar</a:t>
            </a:r>
            <a:r>
              <a:rPr lang="zh-TW" altLang="en-US"/>
              <a:t>調整後</a:t>
            </a:r>
            <a:r>
              <a:rPr lang="zh-TW" altLang="en-US" smtClean="0"/>
              <a:t>放入</a:t>
            </a:r>
            <a:r>
              <a:rPr lang="zh-TW" altLang="en-US"/>
              <a:t>美麗旅行社</a:t>
            </a:r>
            <a:r>
              <a:rPr lang="zh-TW" altLang="en-US" smtClean="0"/>
              <a:t>設計網頁中</a:t>
            </a:r>
            <a:r>
              <a:rPr lang="zh-TW" altLang="en-US"/>
              <a:t>。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將新版面分割成單元子檔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將共同使用部分，分成各個子檔：</a:t>
            </a:r>
            <a:endParaRPr lang="en-US" altLang="zh-TW" dirty="0" smtClean="0"/>
          </a:p>
          <a:p>
            <a:r>
              <a:rPr lang="zh-TW" altLang="en-US" dirty="0" smtClean="0"/>
              <a:t>預計分成</a:t>
            </a:r>
            <a:endParaRPr lang="en-US" altLang="zh-TW" dirty="0" smtClean="0"/>
          </a:p>
          <a:p>
            <a:r>
              <a:rPr lang="en-US" altLang="zh-TW" dirty="0" smtClean="0"/>
              <a:t>Head</a:t>
            </a:r>
            <a:r>
              <a:rPr lang="zh-TW" altLang="en-US" dirty="0" smtClean="0"/>
              <a:t>內容取出，</a:t>
            </a:r>
            <a:r>
              <a:rPr lang="en-US" altLang="zh-TW" dirty="0" err="1" smtClean="0"/>
              <a:t>headfile.php</a:t>
            </a:r>
            <a:endParaRPr lang="en-US" altLang="zh-TW" dirty="0" smtClean="0"/>
          </a:p>
          <a:p>
            <a:r>
              <a:rPr lang="en-US" altLang="zh-TW" dirty="0" err="1" smtClean="0"/>
              <a:t>navbar</a:t>
            </a:r>
            <a:r>
              <a:rPr lang="zh-TW" altLang="en-US" dirty="0"/>
              <a:t>內容取出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navbar.php</a:t>
            </a:r>
            <a:endParaRPr lang="en-US" altLang="zh-TW" dirty="0" smtClean="0"/>
          </a:p>
          <a:p>
            <a:r>
              <a:rPr lang="en-US" altLang="zh-TW" dirty="0" err="1" smtClean="0"/>
              <a:t>javascript</a:t>
            </a:r>
            <a:r>
              <a:rPr lang="zh-TW" altLang="en-US" dirty="0"/>
              <a:t>內容取出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jsfile.php</a:t>
            </a:r>
            <a:endParaRPr lang="en-US" altLang="zh-TW" dirty="0" smtClean="0"/>
          </a:p>
          <a:p>
            <a:r>
              <a:rPr lang="en-US" altLang="zh-TW" dirty="0" smtClean="0"/>
              <a:t>footer</a:t>
            </a:r>
            <a:r>
              <a:rPr lang="zh-TW" altLang="en-US" dirty="0"/>
              <a:t>內容取出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footer.php</a:t>
            </a:r>
            <a:endParaRPr lang="en-US" altLang="zh-TW" dirty="0" smtClean="0"/>
          </a:p>
          <a:p>
            <a:r>
              <a:rPr lang="zh-TW" altLang="en-US" dirty="0" smtClean="0"/>
              <a:t>移除</a:t>
            </a:r>
            <a:r>
              <a:rPr lang="en-US" altLang="zh-TW" dirty="0" smtClean="0"/>
              <a:t>content</a:t>
            </a:r>
            <a:r>
              <a:rPr lang="zh-TW" altLang="en-US" dirty="0" smtClean="0"/>
              <a:t>內容，成為正式版面母檔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214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php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include </a:t>
            </a:r>
            <a:r>
              <a:rPr lang="zh-TW" altLang="en-US" dirty="0"/>
              <a:t>和 </a:t>
            </a:r>
            <a:r>
              <a:rPr lang="en-US" altLang="zh-TW" dirty="0" err="1"/>
              <a:t>include_once</a:t>
            </a:r>
            <a:endParaRPr lang="en-US" altLang="zh-TW" dirty="0"/>
          </a:p>
          <a:p>
            <a:r>
              <a:rPr lang="zh-TW" altLang="en-US" dirty="0" smtClean="0"/>
              <a:t>引入</a:t>
            </a:r>
            <a:r>
              <a:rPr lang="zh-TW" altLang="en-US" dirty="0"/>
              <a:t>檔案</a:t>
            </a:r>
            <a:r>
              <a:rPr lang="zh-TW" altLang="en-US" dirty="0" smtClean="0"/>
              <a:t>，後者可</a:t>
            </a:r>
            <a:r>
              <a:rPr lang="zh-TW" altLang="en-US" dirty="0"/>
              <a:t>避免重複引入</a:t>
            </a:r>
            <a:r>
              <a:rPr lang="zh-TW" altLang="en-US" dirty="0" smtClean="0"/>
              <a:t>，</a:t>
            </a:r>
            <a:r>
              <a:rPr lang="zh-TW" altLang="en-US" dirty="0"/>
              <a:t>若</a:t>
            </a:r>
            <a:r>
              <a:rPr lang="zh-TW" altLang="en-US" dirty="0" smtClean="0"/>
              <a:t>引</a:t>
            </a:r>
            <a:r>
              <a:rPr lang="zh-TW" altLang="en-US" dirty="0"/>
              <a:t>不到檔案會出現錯誤息，但程式不會</a:t>
            </a:r>
            <a:r>
              <a:rPr lang="zh-TW" altLang="en-US" dirty="0" smtClean="0"/>
              <a:t>停止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require </a:t>
            </a:r>
            <a:r>
              <a:rPr lang="zh-TW" altLang="en-US" dirty="0"/>
              <a:t>和 </a:t>
            </a:r>
            <a:r>
              <a:rPr lang="en-US" altLang="zh-TW" dirty="0" err="1"/>
              <a:t>require_once</a:t>
            </a:r>
            <a:endParaRPr lang="en-US" altLang="zh-TW" dirty="0"/>
          </a:p>
          <a:p>
            <a:r>
              <a:rPr lang="zh-TW" altLang="en-US" dirty="0" smtClean="0"/>
              <a:t>引入</a:t>
            </a:r>
            <a:r>
              <a:rPr lang="zh-TW" altLang="en-US" dirty="0"/>
              <a:t>檔案</a:t>
            </a:r>
            <a:r>
              <a:rPr lang="zh-TW" altLang="en-US" dirty="0" smtClean="0"/>
              <a:t>，後者</a:t>
            </a:r>
            <a:r>
              <a:rPr lang="zh-TW" altLang="en-US" dirty="0"/>
              <a:t>可避免重複引入</a:t>
            </a:r>
            <a:r>
              <a:rPr lang="zh-TW" altLang="en-US" dirty="0" smtClean="0"/>
              <a:t>，若引</a:t>
            </a:r>
            <a:r>
              <a:rPr lang="zh-TW" altLang="en-US" dirty="0"/>
              <a:t>不到檔案會出現錯誤息</a:t>
            </a:r>
            <a:r>
              <a:rPr lang="zh-TW" altLang="en-US" dirty="0" smtClean="0"/>
              <a:t>，程式</a:t>
            </a:r>
            <a:r>
              <a:rPr lang="zh-TW" altLang="en-US" dirty="0"/>
              <a:t>會</a:t>
            </a:r>
            <a:r>
              <a:rPr lang="zh-TW" altLang="en-US" dirty="0" smtClean="0"/>
              <a:t>停止</a:t>
            </a:r>
            <a:r>
              <a:rPr lang="zh-TW" altLang="en-US" dirty="0"/>
              <a:t>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82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45232</TotalTime>
  <Words>4116</Words>
  <Application>Microsoft Office PowerPoint</Application>
  <PresentationFormat>如螢幕大小 (4:3)</PresentationFormat>
  <Paragraphs>673</Paragraphs>
  <Slides>137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137</vt:i4>
      </vt:variant>
    </vt:vector>
  </HeadingPairs>
  <TitlesOfParts>
    <vt:vector size="138" baseType="lpstr">
      <vt:lpstr>Office 佈景主題</vt:lpstr>
      <vt:lpstr>Responsive Web Design(RWD) 響應式網頁設計</vt:lpstr>
      <vt:lpstr>Outline</vt:lpstr>
      <vt:lpstr>預計完成版面設計</vt:lpstr>
      <vt:lpstr>預計完成版面設計</vt:lpstr>
      <vt:lpstr>預計完成版面設計</vt:lpstr>
      <vt:lpstr>預計完成版面設計</vt:lpstr>
      <vt:lpstr>RWD響應式網頁簡介</vt:lpstr>
      <vt:lpstr>RWD響應式網頁優缺點</vt:lpstr>
      <vt:lpstr>RWD響應式網頁設計三要素</vt:lpstr>
      <vt:lpstr>RWD範例網站</vt:lpstr>
      <vt:lpstr>RWD多種設備螢幕解析度測試</vt:lpstr>
      <vt:lpstr>練習一</vt:lpstr>
      <vt:lpstr>RWD版面設計</vt:lpstr>
      <vt:lpstr>RWD版面設計</vt:lpstr>
      <vt:lpstr>RWD版面設計</vt:lpstr>
      <vt:lpstr>RWD版面設計</vt:lpstr>
      <vt:lpstr>Bootstrap版面容器</vt:lpstr>
      <vt:lpstr>Bootstrap版面容器</vt:lpstr>
      <vt:lpstr>Bootstrap版面容器</vt:lpstr>
      <vt:lpstr>範例圖</vt:lpstr>
      <vt:lpstr>Bootstrap版面容器</vt:lpstr>
      <vt:lpstr>Bootstrap版面容器</vt:lpstr>
      <vt:lpstr>Bootstrap版面容器</vt:lpstr>
      <vt:lpstr>範例圖</vt:lpstr>
      <vt:lpstr>練習二</vt:lpstr>
      <vt:lpstr>Bootstrap版面容器 Offset為設定徧移位置 </vt:lpstr>
      <vt:lpstr>範例圖</vt:lpstr>
      <vt:lpstr>練習三</vt:lpstr>
      <vt:lpstr>Bootstrap版面輪播介紹</vt:lpstr>
      <vt:lpstr>Bootstrap版面輪播介紹</vt:lpstr>
      <vt:lpstr>PowerPoint 簡報</vt:lpstr>
      <vt:lpstr>Css設定</vt:lpstr>
      <vt:lpstr>練習四</vt:lpstr>
      <vt:lpstr>Bootstrap資訊縮圖介紹</vt:lpstr>
      <vt:lpstr>PowerPoint 簡報</vt:lpstr>
      <vt:lpstr>Bootstrap資訊縮圖介紹</vt:lpstr>
      <vt:lpstr>PowerPoint 簡報</vt:lpstr>
      <vt:lpstr>設定自訂按鈕風格</vt:lpstr>
      <vt:lpstr>練習五</vt:lpstr>
      <vt:lpstr>實例建構</vt:lpstr>
      <vt:lpstr>輪播Carousel實作應用</vt:lpstr>
      <vt:lpstr>offset實作應用</vt:lpstr>
      <vt:lpstr>card實作應用</vt:lpstr>
      <vt:lpstr>Pagination實作應用</vt:lpstr>
      <vt:lpstr>Footer實作應用</vt:lpstr>
      <vt:lpstr>練習六</vt:lpstr>
      <vt:lpstr>實例建構</vt:lpstr>
      <vt:lpstr>建立一個空白的bootstrap頁面</vt:lpstr>
      <vt:lpstr>建立video-background play of DIV</vt:lpstr>
      <vt:lpstr>建立文字特效DIV</vt:lpstr>
      <vt:lpstr>調整文字與按鈕特效</vt:lpstr>
      <vt:lpstr>建立Youtube影片播放</vt:lpstr>
      <vt:lpstr>建立Youtube影片播放</vt:lpstr>
      <vt:lpstr>練習六</vt:lpstr>
      <vt:lpstr>實例建構</vt:lpstr>
      <vt:lpstr>Jumbotron實作應用</vt:lpstr>
      <vt:lpstr>css</vt:lpstr>
      <vt:lpstr>實例建構</vt:lpstr>
      <vt:lpstr>版面三-1，css設定</vt:lpstr>
      <vt:lpstr>版面三-1，jquery程式</vt:lpstr>
      <vt:lpstr>Card實作應用</vt:lpstr>
      <vt:lpstr>css</vt:lpstr>
      <vt:lpstr>pagination</vt:lpstr>
      <vt:lpstr>Pagination css設定</vt:lpstr>
      <vt:lpstr>Col-xl-3品牌精選</vt:lpstr>
      <vt:lpstr>css</vt:lpstr>
      <vt:lpstr>Font Awesome 字型圖示</vt:lpstr>
      <vt:lpstr>Font Awesome</vt:lpstr>
      <vt:lpstr>css</vt:lpstr>
      <vt:lpstr>Font Awesome 字型圖示</vt:lpstr>
      <vt:lpstr>Font Awesome 字型圖示</vt:lpstr>
      <vt:lpstr>Font Awesome 字型圖示</vt:lpstr>
      <vt:lpstr>PowerPoint 簡報</vt:lpstr>
      <vt:lpstr>PowerPoint 簡報</vt:lpstr>
      <vt:lpstr>Font Awesome 字型圖示</vt:lpstr>
      <vt:lpstr>Font Awesome 字型圖示</vt:lpstr>
      <vt:lpstr>PowerPoint 簡報</vt:lpstr>
      <vt:lpstr>練習</vt:lpstr>
      <vt:lpstr>Form表單實作應用(連絡我們)</vt:lpstr>
      <vt:lpstr>完成相關欄位</vt:lpstr>
      <vt:lpstr>CSS</vt:lpstr>
      <vt:lpstr>Footer實作應用</vt:lpstr>
      <vt:lpstr>css</vt:lpstr>
      <vt:lpstr>Bootstrap Navbar</vt:lpstr>
      <vt:lpstr>PowerPoint 簡報</vt:lpstr>
      <vt:lpstr>PowerPoint 簡報</vt:lpstr>
      <vt:lpstr>Navbar對齊與背景顏色</vt:lpstr>
      <vt:lpstr>PowerPoint 簡報</vt:lpstr>
      <vt:lpstr>設定次功能表</vt:lpstr>
      <vt:lpstr>設定次功能表css</vt:lpstr>
      <vt:lpstr>設定次功能表javascript</vt:lpstr>
      <vt:lpstr>PowerPoint 簡報</vt:lpstr>
      <vt:lpstr>PowerPoint 簡報</vt:lpstr>
      <vt:lpstr>設定置中參數</vt:lpstr>
      <vt:lpstr>PowerPoint 簡報</vt:lpstr>
      <vt:lpstr>PowerPoint 簡報</vt:lpstr>
      <vt:lpstr>練習七</vt:lpstr>
      <vt:lpstr>將新版面分割成單元子檔</vt:lpstr>
      <vt:lpstr>使用php指令</vt:lpstr>
      <vt:lpstr>Headfile.php</vt:lpstr>
      <vt:lpstr>Navbar.php</vt:lpstr>
      <vt:lpstr>jsfile.php</vt:lpstr>
      <vt:lpstr>Footer.php</vt:lpstr>
      <vt:lpstr>分割並組合個模組檔案</vt:lpstr>
      <vt:lpstr>移除content內容，成為正式版面母檔</vt:lpstr>
      <vt:lpstr>整合練習</vt:lpstr>
      <vt:lpstr>建立會員註冊頁面</vt:lpstr>
      <vt:lpstr>匯入資料庫表格</vt:lpstr>
      <vt:lpstr>建立會員資料表：member</vt:lpstr>
      <vt:lpstr>各輸入欄位建立</vt:lpstr>
      <vt:lpstr>各輸入欄位建立</vt:lpstr>
      <vt:lpstr>建立日期選擇javascript</vt:lpstr>
      <vt:lpstr>測試日期選擇javascript</vt:lpstr>
      <vt:lpstr>建立Connection\dbset.php</vt:lpstr>
      <vt:lpstr>建立郵遞區號php</vt:lpstr>
      <vt:lpstr>PowerPoint 簡報</vt:lpstr>
      <vt:lpstr>PowerPoint 簡報</vt:lpstr>
      <vt:lpstr>建立'Town_ajax.php'</vt:lpstr>
      <vt:lpstr>建立'Zip_ajax01.php'</vt:lpstr>
      <vt:lpstr>測試郵遞區號帶入</vt:lpstr>
      <vt:lpstr>帶入認證碼javascript</vt:lpstr>
      <vt:lpstr>PowerPoint 簡報</vt:lpstr>
      <vt:lpstr>測試帶入認證碼javascript</vt:lpstr>
      <vt:lpstr>建立表單檢查javascript</vt:lpstr>
      <vt:lpstr>PowerPoint 簡報</vt:lpstr>
      <vt:lpstr>建立checkemail.php</vt:lpstr>
      <vt:lpstr>加入檢查自訂規則</vt:lpstr>
      <vt:lpstr>建立css規則</vt:lpstr>
      <vt:lpstr>測試表單檢查javascript</vt:lpstr>
      <vt:lpstr>帶入表單上傳javascript</vt:lpstr>
      <vt:lpstr>PowerPoint 簡報</vt:lpstr>
      <vt:lpstr>建立表單上傳javascript</vt:lpstr>
      <vt:lpstr>PowerPoint 簡報</vt:lpstr>
      <vt:lpstr>建立doajaxfileupload01.php</vt:lpstr>
      <vt:lpstr>測試上傳javascript</vt:lpstr>
      <vt:lpstr>建立註冊資料寫入</vt:lpstr>
      <vt:lpstr>整合練習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Design(RWD) 響應式網頁設計</dc:title>
  <dc:creator>phil</dc:creator>
  <cp:lastModifiedBy>user01</cp:lastModifiedBy>
  <cp:revision>338</cp:revision>
  <dcterms:created xsi:type="dcterms:W3CDTF">2016-10-06T02:41:10Z</dcterms:created>
  <dcterms:modified xsi:type="dcterms:W3CDTF">2020-04-21T07:30:15Z</dcterms:modified>
</cp:coreProperties>
</file>